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1"/>
  </p:notesMasterIdLst>
  <p:sldIdLst>
    <p:sldId id="256" r:id="rId2"/>
    <p:sldId id="316" r:id="rId3"/>
    <p:sldId id="289" r:id="rId4"/>
    <p:sldId id="258" r:id="rId5"/>
    <p:sldId id="290" r:id="rId6"/>
    <p:sldId id="284" r:id="rId7"/>
    <p:sldId id="261" r:id="rId8"/>
    <p:sldId id="262" r:id="rId9"/>
    <p:sldId id="264" r:id="rId10"/>
    <p:sldId id="265" r:id="rId11"/>
    <p:sldId id="285" r:id="rId12"/>
    <p:sldId id="280" r:id="rId13"/>
    <p:sldId id="281" r:id="rId14"/>
    <p:sldId id="283" r:id="rId15"/>
    <p:sldId id="291" r:id="rId16"/>
    <p:sldId id="292" r:id="rId17"/>
    <p:sldId id="286" r:id="rId18"/>
    <p:sldId id="295" r:id="rId19"/>
    <p:sldId id="266" r:id="rId20"/>
    <p:sldId id="320" r:id="rId21"/>
    <p:sldId id="268" r:id="rId22"/>
    <p:sldId id="267" r:id="rId23"/>
    <p:sldId id="269" r:id="rId24"/>
    <p:sldId id="296" r:id="rId25"/>
    <p:sldId id="270" r:id="rId26"/>
    <p:sldId id="271" r:id="rId27"/>
    <p:sldId id="297" r:id="rId28"/>
    <p:sldId id="298" r:id="rId29"/>
    <p:sldId id="301" r:id="rId30"/>
    <p:sldId id="300" r:id="rId31"/>
    <p:sldId id="299" r:id="rId32"/>
    <p:sldId id="303" r:id="rId33"/>
    <p:sldId id="304" r:id="rId34"/>
    <p:sldId id="305" r:id="rId35"/>
    <p:sldId id="306" r:id="rId36"/>
    <p:sldId id="307" r:id="rId37"/>
    <p:sldId id="308" r:id="rId38"/>
    <p:sldId id="322" r:id="rId39"/>
    <p:sldId id="323" r:id="rId40"/>
    <p:sldId id="324" r:id="rId41"/>
    <p:sldId id="313" r:id="rId42"/>
    <p:sldId id="315" r:id="rId43"/>
    <p:sldId id="314" r:id="rId44"/>
    <p:sldId id="312" r:id="rId45"/>
    <p:sldId id="317" r:id="rId46"/>
    <p:sldId id="318" r:id="rId47"/>
    <p:sldId id="319" r:id="rId48"/>
    <p:sldId id="311" r:id="rId49"/>
    <p:sldId id="259" r:id="rId50"/>
  </p:sldIdLst>
  <p:sldSz cx="12192000" cy="6858000"/>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93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02"/>
    <p:restoredTop sz="94671"/>
  </p:normalViewPr>
  <p:slideViewPr>
    <p:cSldViewPr snapToGrid="0" snapToObjects="1">
      <p:cViewPr varScale="1">
        <p:scale>
          <a:sx n="107" d="100"/>
          <a:sy n="107" d="100"/>
        </p:scale>
        <p:origin x="87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DBF50B6-15D2-4618-A01A-CD1653522124}" type="datetimeFigureOut">
              <a:rPr lang="it-IT" smtClean="0"/>
              <a:t>21/09/2023</a:t>
            </a:fld>
            <a:endParaRPr lang="it-IT"/>
          </a:p>
        </p:txBody>
      </p:sp>
      <p:sp>
        <p:nvSpPr>
          <p:cNvPr id="4" name="Segnaposto immagin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A75A64A-CE89-4DF1-93C3-2DD77F7BA2CE}" type="slidenum">
              <a:rPr lang="it-IT" smtClean="0"/>
              <a:t>‹N›</a:t>
            </a:fld>
            <a:endParaRPr lang="it-IT"/>
          </a:p>
        </p:txBody>
      </p:sp>
    </p:spTree>
    <p:extLst>
      <p:ext uri="{BB962C8B-B14F-4D97-AF65-F5344CB8AC3E}">
        <p14:creationId xmlns:p14="http://schemas.microsoft.com/office/powerpoint/2010/main" val="3012814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6A75A64A-CE89-4DF1-93C3-2DD77F7BA2CE}" type="slidenum">
              <a:rPr lang="it-IT" smtClean="0"/>
              <a:t>20</a:t>
            </a:fld>
            <a:endParaRPr lang="it-IT"/>
          </a:p>
        </p:txBody>
      </p:sp>
    </p:spTree>
    <p:extLst>
      <p:ext uri="{BB962C8B-B14F-4D97-AF65-F5344CB8AC3E}">
        <p14:creationId xmlns:p14="http://schemas.microsoft.com/office/powerpoint/2010/main" val="1419328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BBF71D-C8B8-5B46-8AE5-36A1718971AC}"/>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F104C100-EFB4-6D45-AE26-1DD4A6EA55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E6213705-2A0F-E841-9267-70ACE8703E70}"/>
              </a:ext>
            </a:extLst>
          </p:cNvPr>
          <p:cNvSpPr>
            <a:spLocks noGrp="1"/>
          </p:cNvSpPr>
          <p:nvPr>
            <p:ph type="dt" sz="half" idx="10"/>
          </p:nvPr>
        </p:nvSpPr>
        <p:spPr/>
        <p:txBody>
          <a:bodyPr/>
          <a:lstStyle/>
          <a:p>
            <a:fld id="{47B9B159-CE3D-4536-B940-C8A2D277D493}" type="datetime1">
              <a:rPr lang="it-IT" smtClean="0"/>
              <a:t>21/09/2023</a:t>
            </a:fld>
            <a:endParaRPr lang="it-IT"/>
          </a:p>
        </p:txBody>
      </p:sp>
      <p:sp>
        <p:nvSpPr>
          <p:cNvPr id="5" name="Segnaposto piè di pagina 4">
            <a:extLst>
              <a:ext uri="{FF2B5EF4-FFF2-40B4-BE49-F238E27FC236}">
                <a16:creationId xmlns:a16="http://schemas.microsoft.com/office/drawing/2014/main" id="{3F7B9030-9B97-B748-98AD-8509C722D4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3DEB40E-0C43-994D-85A1-4DC5DCA6C1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33400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9F1C78-E1FD-DA4D-8835-AF699CD7376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ADC1EC4-10C4-8A45-AEDD-81122D0D2D4E}"/>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196BF02-A393-5B49-839B-4212D55953C8}"/>
              </a:ext>
            </a:extLst>
          </p:cNvPr>
          <p:cNvSpPr>
            <a:spLocks noGrp="1"/>
          </p:cNvSpPr>
          <p:nvPr>
            <p:ph type="dt" sz="half" idx="10"/>
          </p:nvPr>
        </p:nvSpPr>
        <p:spPr/>
        <p:txBody>
          <a:bodyPr/>
          <a:lstStyle/>
          <a:p>
            <a:fld id="{2D1A61F3-8CF8-4D66-B7C9-C0768C5C9A08}" type="datetime1">
              <a:rPr lang="it-IT" smtClean="0"/>
              <a:t>21/09/2023</a:t>
            </a:fld>
            <a:endParaRPr lang="it-IT"/>
          </a:p>
        </p:txBody>
      </p:sp>
      <p:sp>
        <p:nvSpPr>
          <p:cNvPr id="5" name="Segnaposto piè di pagina 4">
            <a:extLst>
              <a:ext uri="{FF2B5EF4-FFF2-40B4-BE49-F238E27FC236}">
                <a16:creationId xmlns:a16="http://schemas.microsoft.com/office/drawing/2014/main" id="{6063A231-74C3-5847-A5B8-567EDC63E1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48114FF-2828-D043-BCCD-9653C8E8E9F3}"/>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161343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61DFA76-2BEA-954C-A54F-02FB1F738C63}"/>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A0AF8D8B-513E-7A45-AF45-A3354C455C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C109E6BC-04AF-C343-94D7-B495B4483404}"/>
              </a:ext>
            </a:extLst>
          </p:cNvPr>
          <p:cNvSpPr>
            <a:spLocks noGrp="1"/>
          </p:cNvSpPr>
          <p:nvPr>
            <p:ph type="dt" sz="half" idx="10"/>
          </p:nvPr>
        </p:nvSpPr>
        <p:spPr/>
        <p:txBody>
          <a:bodyPr/>
          <a:lstStyle/>
          <a:p>
            <a:fld id="{48FE1960-5FDA-432F-B82A-53F3D3FC63FD}" type="datetime1">
              <a:rPr lang="it-IT" smtClean="0"/>
              <a:t>21/09/2023</a:t>
            </a:fld>
            <a:endParaRPr lang="it-IT"/>
          </a:p>
        </p:txBody>
      </p:sp>
      <p:sp>
        <p:nvSpPr>
          <p:cNvPr id="5" name="Segnaposto piè di pagina 4">
            <a:extLst>
              <a:ext uri="{FF2B5EF4-FFF2-40B4-BE49-F238E27FC236}">
                <a16:creationId xmlns:a16="http://schemas.microsoft.com/office/drawing/2014/main" id="{90AFB3AF-4BD1-EE48-8A7F-0B8A790F208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E3CFC5A-B6DE-DB45-9E3A-52DDDF095FB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83079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3FAACE-52E6-9341-8715-C3AA119372F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73FEC2A-9E6B-B14F-99DD-EF1A8EC2A466}"/>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98A1157-D734-D54E-9718-32C1EC8A9B2D}"/>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1A118AD6-6C0A-A644-8BDF-07F755FDC071}"/>
              </a:ext>
            </a:extLst>
          </p:cNvPr>
          <p:cNvSpPr>
            <a:spLocks noGrp="1"/>
          </p:cNvSpPr>
          <p:nvPr>
            <p:ph type="dt" sz="half" idx="10"/>
          </p:nvPr>
        </p:nvSpPr>
        <p:spPr/>
        <p:txBody>
          <a:bodyPr/>
          <a:lstStyle/>
          <a:p>
            <a:fld id="{EC7C0658-BCEE-4C3A-9964-6F62CF223406}" type="datetime1">
              <a:rPr lang="it-IT" smtClean="0"/>
              <a:t>21/09/2023</a:t>
            </a:fld>
            <a:endParaRPr lang="it-IT"/>
          </a:p>
        </p:txBody>
      </p:sp>
      <p:sp>
        <p:nvSpPr>
          <p:cNvPr id="6" name="Segnaposto piè di pagina 5">
            <a:extLst>
              <a:ext uri="{FF2B5EF4-FFF2-40B4-BE49-F238E27FC236}">
                <a16:creationId xmlns:a16="http://schemas.microsoft.com/office/drawing/2014/main" id="{3F305688-1E84-7C47-9AF3-DC864B1E9A3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7C94EBE-C244-6C4A-BAD1-94BFB4C24302}"/>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3327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C9A1A4-F170-204F-AC63-6183DE7D4786}"/>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057B655-7AE5-0448-AA46-AE50F1C669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61C75F4-DC3D-054F-B50E-2D9D381351E6}"/>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20C9C7EB-8292-994C-8DFA-47CA196C67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70A9724-D0F8-764C-BD9F-3A152C26673D}"/>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3A66E222-8D4E-B848-B11F-6CC0B51DDE62}"/>
              </a:ext>
            </a:extLst>
          </p:cNvPr>
          <p:cNvSpPr>
            <a:spLocks noGrp="1"/>
          </p:cNvSpPr>
          <p:nvPr>
            <p:ph type="dt" sz="half" idx="10"/>
          </p:nvPr>
        </p:nvSpPr>
        <p:spPr/>
        <p:txBody>
          <a:bodyPr/>
          <a:lstStyle/>
          <a:p>
            <a:fld id="{41CF4B6A-07A6-4657-AB6D-3C51850D87BE}" type="datetime1">
              <a:rPr lang="it-IT" smtClean="0"/>
              <a:t>21/09/2023</a:t>
            </a:fld>
            <a:endParaRPr lang="it-IT"/>
          </a:p>
        </p:txBody>
      </p:sp>
      <p:sp>
        <p:nvSpPr>
          <p:cNvPr id="8" name="Segnaposto piè di pagina 7">
            <a:extLst>
              <a:ext uri="{FF2B5EF4-FFF2-40B4-BE49-F238E27FC236}">
                <a16:creationId xmlns:a16="http://schemas.microsoft.com/office/drawing/2014/main" id="{5D6AE04D-6032-294B-9AE5-3ED26D85C3B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5AA30041-97E5-3C45-BB01-1A50DD58766D}"/>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22977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E8E674-A787-1347-A515-25E066A0BB60}"/>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C8D0FF4A-8D62-9C43-A923-BE72E6F4848B}"/>
              </a:ext>
            </a:extLst>
          </p:cNvPr>
          <p:cNvSpPr>
            <a:spLocks noGrp="1"/>
          </p:cNvSpPr>
          <p:nvPr>
            <p:ph type="dt" sz="half" idx="10"/>
          </p:nvPr>
        </p:nvSpPr>
        <p:spPr/>
        <p:txBody>
          <a:bodyPr/>
          <a:lstStyle/>
          <a:p>
            <a:fld id="{0C720347-78F2-4298-B3AB-3D7949DACFD9}" type="datetime1">
              <a:rPr lang="it-IT" smtClean="0"/>
              <a:t>21/09/2023</a:t>
            </a:fld>
            <a:endParaRPr lang="it-IT"/>
          </a:p>
        </p:txBody>
      </p:sp>
      <p:sp>
        <p:nvSpPr>
          <p:cNvPr id="4" name="Segnaposto piè di pagina 3">
            <a:extLst>
              <a:ext uri="{FF2B5EF4-FFF2-40B4-BE49-F238E27FC236}">
                <a16:creationId xmlns:a16="http://schemas.microsoft.com/office/drawing/2014/main" id="{3797257F-A598-6849-9BFD-703200829DB5}"/>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E758220-DDD8-8C43-A807-10B011E1EE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99938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43A64CBE-D559-C048-9E1B-05E2227AE21F}"/>
              </a:ext>
            </a:extLst>
          </p:cNvPr>
          <p:cNvSpPr>
            <a:spLocks noGrp="1"/>
          </p:cNvSpPr>
          <p:nvPr>
            <p:ph type="dt" sz="half" idx="10"/>
          </p:nvPr>
        </p:nvSpPr>
        <p:spPr/>
        <p:txBody>
          <a:bodyPr/>
          <a:lstStyle/>
          <a:p>
            <a:fld id="{AC987ECF-A38F-45BC-8F20-62ED863D8A72}" type="datetime1">
              <a:rPr lang="it-IT" smtClean="0"/>
              <a:t>21/09/2023</a:t>
            </a:fld>
            <a:endParaRPr lang="it-IT"/>
          </a:p>
        </p:txBody>
      </p:sp>
      <p:sp>
        <p:nvSpPr>
          <p:cNvPr id="3" name="Segnaposto piè di pagina 2">
            <a:extLst>
              <a:ext uri="{FF2B5EF4-FFF2-40B4-BE49-F238E27FC236}">
                <a16:creationId xmlns:a16="http://schemas.microsoft.com/office/drawing/2014/main" id="{5E754A82-E9E5-F845-B97A-F886121987D6}"/>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1A5E58B7-DF05-224D-808A-063594B52F5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4120361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4D8702-DFD9-8A4E-902D-5ED36B943BA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256CAFDF-B3EC-2146-AF26-4B86AE7083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1D080A04-A0EE-A347-86A1-3D91B23D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82438C40-1FD8-164E-8692-BF7C2BD53E77}"/>
              </a:ext>
            </a:extLst>
          </p:cNvPr>
          <p:cNvSpPr>
            <a:spLocks noGrp="1"/>
          </p:cNvSpPr>
          <p:nvPr>
            <p:ph type="dt" sz="half" idx="10"/>
          </p:nvPr>
        </p:nvSpPr>
        <p:spPr/>
        <p:txBody>
          <a:bodyPr/>
          <a:lstStyle/>
          <a:p>
            <a:fld id="{6C33C59A-9AFB-4E6C-962B-95E416F269FE}" type="datetime1">
              <a:rPr lang="it-IT" smtClean="0"/>
              <a:t>21/09/2023</a:t>
            </a:fld>
            <a:endParaRPr lang="it-IT"/>
          </a:p>
        </p:txBody>
      </p:sp>
      <p:sp>
        <p:nvSpPr>
          <p:cNvPr id="6" name="Segnaposto piè di pagina 5">
            <a:extLst>
              <a:ext uri="{FF2B5EF4-FFF2-40B4-BE49-F238E27FC236}">
                <a16:creationId xmlns:a16="http://schemas.microsoft.com/office/drawing/2014/main" id="{B28A25C2-65FB-EE48-9E06-CB49FDDB43E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3D72AFC-055E-5F46-BD17-69E5C60044D7}"/>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768150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2442B7-36DD-5444-B238-62A17EA9E86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589A3A06-ADF7-C143-B942-6396F1A2CD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5461BF1B-EC00-6046-95A8-86D65B9A35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5248D6C-1D32-B945-B45B-59F61FB1FC69}"/>
              </a:ext>
            </a:extLst>
          </p:cNvPr>
          <p:cNvSpPr>
            <a:spLocks noGrp="1"/>
          </p:cNvSpPr>
          <p:nvPr>
            <p:ph type="dt" sz="half" idx="10"/>
          </p:nvPr>
        </p:nvSpPr>
        <p:spPr/>
        <p:txBody>
          <a:bodyPr/>
          <a:lstStyle/>
          <a:p>
            <a:fld id="{85098C0E-C9DF-4311-AA63-4060B68D0D39}" type="datetime1">
              <a:rPr lang="it-IT" smtClean="0"/>
              <a:t>21/09/2023</a:t>
            </a:fld>
            <a:endParaRPr lang="it-IT"/>
          </a:p>
        </p:txBody>
      </p:sp>
      <p:sp>
        <p:nvSpPr>
          <p:cNvPr id="6" name="Segnaposto piè di pagina 5">
            <a:extLst>
              <a:ext uri="{FF2B5EF4-FFF2-40B4-BE49-F238E27FC236}">
                <a16:creationId xmlns:a16="http://schemas.microsoft.com/office/drawing/2014/main" id="{B90D813B-43C8-A74E-A9DA-2B7E70C90AD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C593E42-B507-CC45-A85B-03947D4BBCEA}"/>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771103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22CFC1F-0F3E-FA47-8202-AF21916415B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647B86A-43BA-EB42-8ADE-1AC90441E3FE}"/>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4AD2440-EEBC-3C44-BD1C-CDCBA20167AD}"/>
              </a:ext>
            </a:extLst>
          </p:cNvPr>
          <p:cNvSpPr>
            <a:spLocks noGrp="1"/>
          </p:cNvSpPr>
          <p:nvPr>
            <p:ph type="dt" sz="half" idx="10"/>
          </p:nvPr>
        </p:nvSpPr>
        <p:spPr/>
        <p:txBody>
          <a:bodyPr/>
          <a:lstStyle/>
          <a:p>
            <a:fld id="{2263F236-E35D-49F3-9794-C61646B9119D}" type="datetime1">
              <a:rPr lang="it-IT" smtClean="0"/>
              <a:t>21/09/2023</a:t>
            </a:fld>
            <a:endParaRPr lang="it-IT"/>
          </a:p>
        </p:txBody>
      </p:sp>
      <p:sp>
        <p:nvSpPr>
          <p:cNvPr id="5" name="Segnaposto piè di pagina 4">
            <a:extLst>
              <a:ext uri="{FF2B5EF4-FFF2-40B4-BE49-F238E27FC236}">
                <a16:creationId xmlns:a16="http://schemas.microsoft.com/office/drawing/2014/main" id="{5F4753A3-9F30-C84A-B511-4BEB140B173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AA9A8F8-5784-6B4A-8D26-C3F940EB335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147478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32436A3A-B702-6A42-9ABE-9DA951FFAA35}"/>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CFE13AEA-D117-9643-99FA-075C2BCEF796}"/>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C86ED87-2FA8-D047-B624-81C8945D5667}"/>
              </a:ext>
            </a:extLst>
          </p:cNvPr>
          <p:cNvSpPr>
            <a:spLocks noGrp="1"/>
          </p:cNvSpPr>
          <p:nvPr>
            <p:ph type="dt" sz="half" idx="10"/>
          </p:nvPr>
        </p:nvSpPr>
        <p:spPr/>
        <p:txBody>
          <a:bodyPr/>
          <a:lstStyle/>
          <a:p>
            <a:fld id="{285E4D1E-8A8B-43DF-A814-FFBC1278F172}" type="datetime1">
              <a:rPr lang="it-IT" smtClean="0"/>
              <a:t>21/09/2023</a:t>
            </a:fld>
            <a:endParaRPr lang="it-IT"/>
          </a:p>
        </p:txBody>
      </p:sp>
      <p:sp>
        <p:nvSpPr>
          <p:cNvPr id="5" name="Segnaposto piè di pagina 4">
            <a:extLst>
              <a:ext uri="{FF2B5EF4-FFF2-40B4-BE49-F238E27FC236}">
                <a16:creationId xmlns:a16="http://schemas.microsoft.com/office/drawing/2014/main" id="{A6AF115D-0305-0F45-9774-C9D8A95E18F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482C1DE-FC27-B249-A239-A735BC7F4CC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097617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356CA97D-3CE9-AC41-B794-8A2548FA5C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5E99F3F3-EF76-EC44-9992-599BC0A676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110F599-6229-EA46-978D-DC77D75C14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522DAD-D623-420E-863C-607FE5B2BEDF}" type="datetime1">
              <a:rPr lang="it-IT" smtClean="0"/>
              <a:t>21/09/2023</a:t>
            </a:fld>
            <a:endParaRPr lang="it-IT"/>
          </a:p>
        </p:txBody>
      </p:sp>
      <p:sp>
        <p:nvSpPr>
          <p:cNvPr id="5" name="Segnaposto piè di pagina 4">
            <a:extLst>
              <a:ext uri="{FF2B5EF4-FFF2-40B4-BE49-F238E27FC236}">
                <a16:creationId xmlns:a16="http://schemas.microsoft.com/office/drawing/2014/main" id="{CDCB2C17-06AA-7A41-A4D3-F899C9389E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20357445-1AE5-F145-9A45-05E76E8A5D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EB8E09-5DB4-AD42-A0B2-E72A71321EE0}" type="slidenum">
              <a:rPr lang="it-IT" smtClean="0"/>
              <a:t>‹N›</a:t>
            </a:fld>
            <a:endParaRPr lang="it-IT"/>
          </a:p>
        </p:txBody>
      </p:sp>
    </p:spTree>
    <p:extLst>
      <p:ext uri="{BB962C8B-B14F-4D97-AF65-F5344CB8AC3E}">
        <p14:creationId xmlns:p14="http://schemas.microsoft.com/office/powerpoint/2010/main" val="71726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brocardi.it/dizionario/1781.html"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brocardi.it/dizionario/1119.html" TargetMode="External"/><Relationship Id="rId4" Type="http://schemas.openxmlformats.org/officeDocument/2006/relationships/hyperlink" Target="https://www.brocardi.it/dizionario/3912.html"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s://luce.lanazione.it/lifestyle/anna-agio-attrice-nudes/?swcfpc=1"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5" name="Connettore 1 4">
            <a:extLst>
              <a:ext uri="{FF2B5EF4-FFF2-40B4-BE49-F238E27FC236}">
                <a16:creationId xmlns:a16="http://schemas.microsoft.com/office/drawing/2014/main" id="{CB4C0094-8FB3-E343-A370-7936F976404B}"/>
              </a:ext>
            </a:extLst>
          </p:cNvPr>
          <p:cNvCxnSpPr/>
          <p:nvPr/>
        </p:nvCxnSpPr>
        <p:spPr>
          <a:xfrm>
            <a:off x="4954988" y="1778000"/>
            <a:ext cx="0" cy="5080000"/>
          </a:xfrm>
          <a:prstGeom prst="line">
            <a:avLst/>
          </a:prstGeom>
          <a:ln w="0">
            <a:solidFill>
              <a:srgbClr val="E89301"/>
            </a:solidFill>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124B03C5-315A-9C40-AE18-ACD1B818E96A}"/>
              </a:ext>
            </a:extLst>
          </p:cNvPr>
          <p:cNvSpPr txBox="1"/>
          <p:nvPr/>
        </p:nvSpPr>
        <p:spPr>
          <a:xfrm>
            <a:off x="5587999" y="1339088"/>
            <a:ext cx="5943597" cy="4524315"/>
          </a:xfrm>
          <a:prstGeom prst="rect">
            <a:avLst/>
          </a:prstGeom>
          <a:noFill/>
        </p:spPr>
        <p:txBody>
          <a:bodyPr wrap="square" rtlCol="0">
            <a:spAutoFit/>
          </a:bodyPr>
          <a:lstStyle/>
          <a:p>
            <a:r>
              <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rPr>
              <a:t>Responsabilità civile, penale, e disciplinare del personale docente.</a:t>
            </a:r>
          </a:p>
          <a:p>
            <a:r>
              <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rPr>
              <a:t>VIGILANZA SUGLI ALUNNI</a:t>
            </a:r>
          </a:p>
          <a:p>
            <a:r>
              <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rPr>
              <a:t>Culpa in vigilando, durante ed oltre l’orario scolastico.</a:t>
            </a:r>
          </a:p>
          <a:p>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a:p>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85A4D693-4DA0-4C70-8621-B4D668207B07}"/>
              </a:ext>
            </a:extLst>
          </p:cNvPr>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val="451582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422A83B7-3049-0F45-9845-D4951501FED0}"/>
              </a:ext>
            </a:extLst>
          </p:cNvPr>
          <p:cNvSpPr txBox="1"/>
          <p:nvPr/>
        </p:nvSpPr>
        <p:spPr>
          <a:xfrm>
            <a:off x="237744" y="258901"/>
            <a:ext cx="11431238" cy="6294031"/>
          </a:xfrm>
          <a:prstGeom prst="rect">
            <a:avLst/>
          </a:prstGeom>
          <a:noFill/>
        </p:spPr>
        <p:txBody>
          <a:bodyPr wrap="square" rtlCol="0">
            <a:spAutoFit/>
          </a:bodyPr>
          <a:lstStyle/>
          <a:p>
            <a:pPr marL="285750" indent="-285750" algn="just">
              <a:spcBef>
                <a:spcPts val="600"/>
              </a:spcBef>
              <a:spcAft>
                <a:spcPts val="600"/>
              </a:spcAft>
              <a:buFont typeface="Arial" panose="020B0604020202020204" pitchFamily="34" charset="0"/>
              <a:buChar char="•"/>
            </a:pPr>
            <a:r>
              <a:rPr lang="it-IT" b="1" dirty="0"/>
              <a:t>La disciplina della culpa in vigilando.</a:t>
            </a:r>
            <a:r>
              <a:rPr lang="it-IT" dirty="0"/>
              <a:t> </a:t>
            </a:r>
            <a:r>
              <a:rPr lang="it-IT" i="1" dirty="0"/>
              <a:t>“Culpa in vigilando: </a:t>
            </a:r>
            <a:r>
              <a:rPr lang="it-IT" dirty="0"/>
              <a:t>espressione latina che significa letteralmente </a:t>
            </a:r>
            <a:r>
              <a:rPr lang="it-IT" i="1" dirty="0"/>
              <a:t>“colpa nella vigilanza, colpa nel vigilare”</a:t>
            </a:r>
            <a:r>
              <a:rPr lang="it-IT" dirty="0"/>
              <a:t>; indica la colpa sottostante alla responsabilità per il fatto illecito altrui, attribuita a coloro che sono tenuti alla sorveglianza di determinate persone ritenute di non rendersi pienamente conto delle proprie azioni; si fa riferimento ad una colpa generata dalla mancanza di sorveglianza qualora tale compito rientri tra i propri doveri; difatti la sorveglianza fa parte dei c.d. doveri di responsabilità oggettiva di diversi soggetti, tra cui gli insegnanti unitamente al “dovere” di “sorvegliare” gli alunni. </a:t>
            </a:r>
          </a:p>
          <a:p>
            <a:pPr marL="285750" indent="-285750" algn="just">
              <a:spcAft>
                <a:spcPts val="600"/>
              </a:spcAft>
              <a:buFont typeface="Arial" panose="020B0604020202020204" pitchFamily="34" charset="0"/>
              <a:buChar char="•"/>
            </a:pPr>
            <a:r>
              <a:rPr lang="it-IT" b="1" dirty="0"/>
              <a:t>Riferimenti normativi principali: </a:t>
            </a:r>
            <a:r>
              <a:rPr lang="it-IT" dirty="0"/>
              <a:t>art. 2048 del Codice Civile «</a:t>
            </a:r>
            <a:r>
              <a:rPr lang="it-IT" i="1" dirty="0"/>
              <a:t>responsabilità dei genitori, dei tutori, dei precettori e dei maestri d’arte: - Il padre e la madre, o il tutore sono responsabili del danno cagionato dal fatto illecito dei figli minori non emancipati o delle persone soggette alla tutela, che abitano con essi. La stessa disposizione si applica all'affiliante. </a:t>
            </a:r>
            <a:r>
              <a:rPr lang="it-IT" b="1" i="1" u="sng" dirty="0"/>
              <a:t>- I precettori e coloro che insegnano un mestiere o un'arte sono responsabili del danno cagionato dal fatto illecito dei loro allievi e apprendisti nel tempo in cui sono sotto la loro vigilanza. </a:t>
            </a:r>
            <a:r>
              <a:rPr lang="it-IT" i="1" dirty="0"/>
              <a:t>- Le persone indicate dai commi precedenti sono liberate dalla responsabilità soltanto se provano di non aver potuto impedire il fatto</a:t>
            </a:r>
            <a:r>
              <a:rPr lang="it-IT" dirty="0"/>
              <a:t>»;</a:t>
            </a:r>
          </a:p>
          <a:p>
            <a:pPr algn="just">
              <a:spcAft>
                <a:spcPts val="600"/>
              </a:spcAft>
            </a:pPr>
            <a:r>
              <a:rPr lang="it-IT" dirty="0"/>
              <a:t>art. 61 della L. 11 luglio 1980 n. 312 concernente la disciplina della responsabilità patrimoniale del personale direttivo, docente educativo e non docente;</a:t>
            </a:r>
          </a:p>
          <a:p>
            <a:pPr algn="just">
              <a:spcAft>
                <a:spcPts val="600"/>
              </a:spcAft>
            </a:pPr>
            <a:r>
              <a:rPr lang="it-IT" dirty="0"/>
              <a:t>art. 42, 5 comma del CCNL del 14.8.95 </a:t>
            </a:r>
            <a:r>
              <a:rPr lang="it-IT" i="1" dirty="0"/>
              <a:t>« (…) Per assicurare l’accoglienza e la vigilanza degli alunni, gli insegnanti sono tenuti a trovarsi in classe 5 minuti prima dell’inizio delle lezioni e ad assistere all’uscita degli alunni medesimi».</a:t>
            </a:r>
          </a:p>
          <a:p>
            <a:pPr algn="just">
              <a:spcAft>
                <a:spcPts val="600"/>
              </a:spcAft>
            </a:pPr>
            <a:r>
              <a:rPr lang="it-IT" dirty="0"/>
              <a:t>art. 10 lettera a) del Testo Unico delle disposizioni vigenti in materia di istruzione n. 297/94 in cui si prevede che il Consiglio di circolo o di Istituto delibera sull’adozione del regolamento interno che </a:t>
            </a:r>
            <a:r>
              <a:rPr lang="it-IT" i="1" dirty="0"/>
              <a:t>“deve stabilire le modalità….per la vigilanza degli alunni durante l’ingresso e la permanenza nella scuola, nonché durante l’uscita dalla medesima”</a:t>
            </a:r>
            <a:r>
              <a:rPr lang="it-IT" dirty="0"/>
              <a:t>. </a:t>
            </a:r>
          </a:p>
          <a:p>
            <a:pPr algn="ctr"/>
            <a:r>
              <a:rPr lang="it-IT" b="1" dirty="0"/>
              <a:t>Gli insegnanti in genere sono responsabili anche dei danni causati a terzi </a:t>
            </a:r>
            <a:r>
              <a:rPr lang="it-IT" b="1" i="1" dirty="0"/>
              <a:t>“dal fatto illecito dei loro allievi…nel tempo in cui sono sotto la loro vigilanza”</a:t>
            </a:r>
            <a:r>
              <a:rPr lang="it-IT" b="1" dirty="0"/>
              <a:t>. </a:t>
            </a:r>
          </a:p>
        </p:txBody>
      </p:sp>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a:t>
            </a:r>
          </a:p>
        </p:txBody>
      </p:sp>
    </p:spTree>
    <p:extLst>
      <p:ext uri="{BB962C8B-B14F-4D97-AF65-F5344CB8AC3E}">
        <p14:creationId xmlns:p14="http://schemas.microsoft.com/office/powerpoint/2010/main" val="3068157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422A83B7-3049-0F45-9845-D4951501FED0}"/>
              </a:ext>
            </a:extLst>
          </p:cNvPr>
          <p:cNvSpPr txBox="1"/>
          <p:nvPr/>
        </p:nvSpPr>
        <p:spPr>
          <a:xfrm>
            <a:off x="237743" y="258901"/>
            <a:ext cx="11739991" cy="6740307"/>
          </a:xfrm>
          <a:prstGeom prst="rect">
            <a:avLst/>
          </a:prstGeom>
          <a:noFill/>
        </p:spPr>
        <p:txBody>
          <a:bodyPr wrap="square" rtlCol="0">
            <a:spAutoFit/>
          </a:bodyPr>
          <a:lstStyle/>
          <a:p>
            <a:pPr algn="just"/>
            <a:endParaRPr lang="it-IT" b="1" dirty="0"/>
          </a:p>
          <a:p>
            <a:pPr algn="just"/>
            <a:r>
              <a:rPr lang="it-IT" b="1" dirty="0"/>
              <a:t>La responsabilità civile viene, suddivisa in due categorie</a:t>
            </a:r>
            <a:r>
              <a:rPr lang="it-IT" dirty="0"/>
              <a:t>: </a:t>
            </a:r>
          </a:p>
          <a:p>
            <a:pPr algn="just"/>
            <a:r>
              <a:rPr lang="it-IT" u="sng" dirty="0"/>
              <a:t>diretta </a:t>
            </a:r>
            <a:r>
              <a:rPr lang="it-IT" dirty="0"/>
              <a:t>quando il responsabile ha lui stesso provocato il danno, oppure non lo ha impedito; </a:t>
            </a:r>
          </a:p>
          <a:p>
            <a:pPr algn="just"/>
            <a:r>
              <a:rPr lang="it-IT" u="sng" dirty="0"/>
              <a:t>indiretta</a:t>
            </a:r>
            <a:r>
              <a:rPr lang="it-IT" dirty="0"/>
              <a:t> quando si è chiamati a rispondere di un fatto compiuto da altra persona del cui operato si risponde giuridicamente. Questo è il caso tipico del precettore e dell’insegnante che risponde dei danni cagionati dagli alunni per il periodo sottoposti alla sua sorveglianza. Tale responsabilità, al pari di quella dei genitori, costituisce un’eccezione al principio della responsabilità personale, in base al quale il medesimo soggetto, che produce un danno ingiusto, è chiamato anche a risarcirlo.</a:t>
            </a:r>
          </a:p>
          <a:p>
            <a:pPr algn="just"/>
            <a:r>
              <a:rPr lang="it-IT" dirty="0"/>
              <a:t>L’insegnante infatti è chiamato a rispondere civilmente non solo dei danni e dei fatti da egli cagionati direttamente, ma anche dei danni cagionati dagli alunni durante il periodo temporale in cui gli stessi sono sottoposti alla sua sorveglianza.</a:t>
            </a:r>
          </a:p>
          <a:p>
            <a:pPr algn="just"/>
            <a:endParaRPr lang="it-IT" dirty="0"/>
          </a:p>
          <a:p>
            <a:pPr algn="just"/>
            <a:r>
              <a:rPr lang="it-IT" b="1" u="sng" dirty="0"/>
              <a:t>I limiti temporali della responsabilità degli insegnanti sono fissati dalle norme contrattuali che definiscono l’orario in cui il docente esercita la propria attività e la vigilanza sui minori (estensione dell’obbligo di vigilanza anche al tempo necessario all’ingresso e all’uscita dell’alunno anche a partire dai 5 minuti antecedenti all’inizio delle lezioni. Il dovere di vigilanza vi è fino al passaggio di consegna del minore ad altro soggetto.</a:t>
            </a:r>
          </a:p>
          <a:p>
            <a:pPr algn="just"/>
            <a:endParaRPr lang="it-IT" b="1" u="sng" dirty="0"/>
          </a:p>
          <a:p>
            <a:pPr algn="just"/>
            <a:r>
              <a:rPr lang="it-IT" b="1" u="sng" dirty="0"/>
              <a:t>Il limite territoriale della responsabilità degli insegnante è costituito normalmente dall’edificio scolastico e dalle sue pertinenze, con alcune eccezioni riferite a particolari situazioni quali le visite ed i viaggi di istruzione. Il limite territoriale si estende anche alle dipendenze dell’edificio.</a:t>
            </a:r>
          </a:p>
          <a:p>
            <a:pPr algn="just"/>
            <a:endParaRPr lang="it-IT" dirty="0"/>
          </a:p>
          <a:p>
            <a:pPr algn="just"/>
            <a:r>
              <a:rPr lang="it-IT" dirty="0"/>
              <a:t>Esemplificando l’insegnante non può rivalersi nei confronti dell’alunno per il danno prodotto a causa della scarsa sorveglianza del docente stesso; nel caso in cui l’alunno sia solo parzialmente incapace di intendere e volere (ad es. con un buon grado di raziocinio) l’insegnante potrà invocare una responsabilità diretta e per fatto proprio del sorvegliato.</a:t>
            </a:r>
          </a:p>
          <a:p>
            <a:pPr algn="just"/>
            <a:endParaRPr lang="it-IT" b="1" dirty="0">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D55BEA6F-7A48-48B6-9B9E-FDD89EAD542F}"/>
              </a:ext>
            </a:extLst>
          </p:cNvPr>
          <p:cNvSpPr>
            <a:spLocks noGrp="1"/>
          </p:cNvSpPr>
          <p:nvPr>
            <p:ph type="ftr" sz="quarter" idx="11"/>
          </p:nvPr>
        </p:nvSpPr>
        <p:spPr/>
        <p:txBody>
          <a:bodyPr/>
          <a:lstStyle/>
          <a:p>
            <a:r>
              <a:rPr lang="it-IT" dirty="0"/>
              <a:t>3</a:t>
            </a:r>
          </a:p>
        </p:txBody>
      </p:sp>
    </p:spTree>
    <p:extLst>
      <p:ext uri="{BB962C8B-B14F-4D97-AF65-F5344CB8AC3E}">
        <p14:creationId xmlns:p14="http://schemas.microsoft.com/office/powerpoint/2010/main" val="2220048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526685" y="181957"/>
            <a:ext cx="11412949" cy="7017306"/>
          </a:xfrm>
          <a:prstGeom prst="rect">
            <a:avLst/>
          </a:prstGeom>
          <a:noFill/>
        </p:spPr>
        <p:txBody>
          <a:bodyPr wrap="square" rtlCol="0">
            <a:spAutoFit/>
          </a:bodyPr>
          <a:lstStyle/>
          <a:p>
            <a:pPr algn="ctr"/>
            <a:r>
              <a:rPr lang="it-IT" b="1" dirty="0"/>
              <a:t>Quando sorge la responsabilità sull’alunno?</a:t>
            </a:r>
          </a:p>
          <a:p>
            <a:pPr algn="just"/>
            <a:r>
              <a:rPr lang="it-IT" dirty="0"/>
              <a:t>Con l'accoglimento della domanda di iscrizione presso un istituto scolastico e la conseguente ammissione dell'allievo a scuola, sorge un vincolo negoziale dal quale discende l'obbligo di vigilare sulla sicurezza e l'incolumità dell'alunno, per tutto il tempo in cui questi fruisce della prestazione scolastica, in tutte le sue espressioni (Cass. n. 3680/2011).</a:t>
            </a:r>
            <a:endParaRPr lang="it-IT" b="1" dirty="0"/>
          </a:p>
          <a:p>
            <a:pPr algn="just"/>
            <a:r>
              <a:rPr lang="it-IT" dirty="0"/>
              <a:t>La scuola è pertanto tenuta a predisporre tutti gli accorgimenti necessari, anche al fine di evitare che l'allievo procuri danno a se stesso (Cass. n. 1769/2012), sia all'interno dell'edificio sia nelle pertinenze scolastiche, di cui l’istituto abbia la custodia, messe a disposizione per eseguire la propria prestazione (Cass. n. 19160/2012).</a:t>
            </a:r>
          </a:p>
          <a:p>
            <a:pPr algn="just"/>
            <a:r>
              <a:rPr lang="it-IT" dirty="0"/>
              <a:t>La responsabilità si estende alla pubblica amministrazione in virtù del principio organico ai sensi dell’art. 28 della Costituzione: </a:t>
            </a:r>
            <a:r>
              <a:rPr lang="it-IT" i="1" dirty="0"/>
              <a:t>«I funzionari e i dipendenti dello Stato e degli enti pubblici sono direttamente responsabili, secondo le leggi penali, civili e amministrative, degli atti compiuti in violazione di diritti. In tali casi la responsabilità civile si estende allo Stato e agli enti pubblici». </a:t>
            </a:r>
            <a:r>
              <a:rPr lang="it-IT" dirty="0"/>
              <a:t>L’art. 28 esprime la tutela dei singoli contro i possibili abusi dei poteri pubblici e allo stesso tempo impone al dipendente pubblico d rispettare la legge nello svolgimento delle proprie funzioni. L’estensione della responsabilità del dipendente anche all’ente è prevista per consentire al danneggiato una maggiore possibilità di ristoro. L’estensione della responsabilità all’ente non avviene nel caso di responsabilità penale e di commissioni di reati da parte del </a:t>
            </a:r>
            <a:r>
              <a:rPr lang="it-IT" dirty="0" err="1"/>
              <a:t>dipendente.</a:t>
            </a:r>
            <a:r>
              <a:rPr lang="it-IT" u="sng" dirty="0" err="1"/>
              <a:t>Va</a:t>
            </a:r>
            <a:r>
              <a:rPr lang="it-IT" u="sng" dirty="0"/>
              <a:t> poi rilevato che alla responsabilità degli insegnanti può accompagnarsi quella delle autorità scolastiche qualora la mancata vigilanza derivi da carenze nel loro operato. </a:t>
            </a:r>
            <a:r>
              <a:rPr lang="it-IT" b="1" dirty="0"/>
              <a:t>ESEMPIO: </a:t>
            </a:r>
            <a:r>
              <a:rPr lang="it-IT" dirty="0"/>
              <a:t>Deve confermarsi la responsabilità dell’istituto scolastico per il sinistro mortale occorso ad un alunno investito da un bus all’uscita della scuola, atteso che alla luce del Regolamento d’istituto emerge, da un lato, l’obbligo per il personale di far salire e scendere dai mezzi di trasporto, davanti al portone della scuola, gli alunni, compresi quelli delle scuole medie, e, dall’altro, la vigilanza da parte del personale nel caso in cui i mezzi di trasporto facciano ritardo, di conseguenza, l’attività di vigilanza a carico della scuola non avrebbe dovuto arrestarsi fino a quando gli alunni dell’istituto non venivano presi in consegna da altri soggetti e dunque sottoposti ad altra vigilanza, nella specie quella del personale addetto al trasporto (Cassazione civile sez. III, 19/09/2017, n.21593).</a:t>
            </a:r>
            <a:endParaRPr lang="it-IT" b="1" dirty="0"/>
          </a:p>
          <a:p>
            <a:pPr algn="just"/>
            <a:endParaRPr lang="it-IT" dirty="0"/>
          </a:p>
          <a:p>
            <a:pPr algn="just"/>
            <a:endParaRPr lang="it-IT" dirty="0"/>
          </a:p>
        </p:txBody>
      </p:sp>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4</a:t>
            </a:r>
          </a:p>
        </p:txBody>
      </p:sp>
    </p:spTree>
    <p:extLst>
      <p:ext uri="{BB962C8B-B14F-4D97-AF65-F5344CB8AC3E}">
        <p14:creationId xmlns:p14="http://schemas.microsoft.com/office/powerpoint/2010/main" val="3193235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389525" y="181957"/>
            <a:ext cx="11412949" cy="6186309"/>
          </a:xfrm>
          <a:prstGeom prst="rect">
            <a:avLst/>
          </a:prstGeom>
          <a:noFill/>
        </p:spPr>
        <p:txBody>
          <a:bodyPr wrap="square" rtlCol="0">
            <a:spAutoFit/>
          </a:bodyPr>
          <a:lstStyle/>
          <a:p>
            <a:pPr algn="just"/>
            <a:endParaRPr lang="it-IT" b="1" dirty="0"/>
          </a:p>
          <a:p>
            <a:pPr algn="just"/>
            <a:r>
              <a:rPr lang="it-IT" b="1" dirty="0"/>
              <a:t>Responsabilità aggravata: </a:t>
            </a:r>
            <a:r>
              <a:rPr lang="it-IT" dirty="0"/>
              <a:t>(ex art. 2048, co 3 del c.c. – </a:t>
            </a:r>
            <a:r>
              <a:rPr lang="it-IT" i="1" dirty="0"/>
              <a:t>«le persone indicate dai commi precedenti sono liberati dalla responsabilità soltanto se provano di non aver potuto impedire il fatto</a:t>
            </a:r>
            <a:r>
              <a:rPr lang="it-IT" dirty="0"/>
              <a:t>»</a:t>
            </a:r>
            <a:r>
              <a:rPr lang="it-IT" i="1" dirty="0"/>
              <a:t>)</a:t>
            </a:r>
            <a:r>
              <a:rPr lang="it-IT" dirty="0"/>
              <a:t>:</a:t>
            </a:r>
            <a:r>
              <a:rPr lang="it-IT" i="1" dirty="0"/>
              <a:t> </a:t>
            </a:r>
            <a:r>
              <a:rPr lang="it-IT" dirty="0"/>
              <a:t>si basa su una colpa presunta, ossia sulla presunzione di una “culpa in vigilando”, di un negligente adempimento dell’obbligo di sorveglianza sugli allievi, vincibile solo con la prova liberatoria di non aver potuto impedire il fatto. Per sollevarsi dalla responsabilità è necessario che venga provato da parte dell’insegnante il caso fortuito, ossia un evento straordinario non prevedibile o superabile con la diligenza dovuta in relazione al caso concreto (età, grado di maturazione degli allievi, condizioni ambientali </a:t>
            </a:r>
            <a:r>
              <a:rPr lang="it-IT" dirty="0" err="1"/>
              <a:t>ecc</a:t>
            </a:r>
            <a:r>
              <a:rPr lang="it-IT" dirty="0"/>
              <a:t>). </a:t>
            </a:r>
            <a:endParaRPr lang="it-IT" b="1" dirty="0"/>
          </a:p>
          <a:p>
            <a:pPr algn="just"/>
            <a:r>
              <a:rPr lang="it-IT" b="1" dirty="0"/>
              <a:t>ESEMPIO:</a:t>
            </a:r>
            <a:r>
              <a:rPr lang="it-IT" dirty="0"/>
              <a:t> l’alunno, mentre teneva il flauto tra le labbra apprestandosi a suonarlo, era stato colpito, con un movimento del tutto anomalo ed estraneo alla normalità, da un compagno con una gomitata che gli aveva procurato la rottura di due incisivi. I giudici di primo e secondo grado concordano per la responsabilità di cui all’art. 2048 c.c. dell’insegnante e del Miur. Quest’ultimo propone ricorso in Cassazione. La Cassazione conferma la decisione dei giudici di merito e, quindi, la responsabilità della pubblica amministrazione per culpa in vigilando </a:t>
            </a:r>
            <a:r>
              <a:rPr lang="it-IT" i="1" dirty="0"/>
              <a:t>«Per superare la presunzione di responsabilità che grava sull’insegnante per il fatto illecito dell’allievo, non è sufficiente la sola dimostrazione di non essere stato in grado di spiegare un intervento correttivo o repressivo, dopo l’inizio della serie causale sfociante nella produzione del danno, ma è necessario anche dimostrare di aver adottato, in via preventiva, tutte le misure disciplinari o organizzative idonee ad evitare il sorgere di una situazione di pericolo favorevole al determinarsi di detta serie causale... Il Ministero (ricorrente) avrebbe dovuto estendersi alla </a:t>
            </a:r>
            <a:r>
              <a:rPr lang="it-IT" i="1" u="sng" dirty="0"/>
              <a:t>dimostrazione dell’avvenuta adozione di misure preventive necessarie a consentire sia la libertà dei movimenti degli allievi, sia l’ordinato svolgimento della lezione</a:t>
            </a:r>
            <a:r>
              <a:rPr lang="it-IT" i="1" dirty="0"/>
              <a:t>» (</a:t>
            </a:r>
            <a:r>
              <a:rPr lang="it-IT" dirty="0"/>
              <a:t>Corte di Cassazione – Sentenza n. 9542/2009)</a:t>
            </a:r>
            <a:r>
              <a:rPr lang="it-IT" i="1" dirty="0"/>
              <a:t>.</a:t>
            </a:r>
          </a:p>
          <a:p>
            <a:pPr algn="just"/>
            <a:r>
              <a:rPr lang="it-IT" b="1" dirty="0"/>
              <a:t>I “precettori” non si liberano dalla responsabilità se non </a:t>
            </a:r>
            <a:r>
              <a:rPr lang="it-IT" b="1" u="sng" dirty="0"/>
              <a:t>dimostrano in “positivo” </a:t>
            </a:r>
            <a:r>
              <a:rPr lang="it-IT" b="1" dirty="0"/>
              <a:t>di aver </a:t>
            </a:r>
            <a:r>
              <a:rPr lang="it-IT" b="1" u="sng" dirty="0"/>
              <a:t>adottato in via preventiva </a:t>
            </a:r>
            <a:r>
              <a:rPr lang="it-IT" b="1" dirty="0"/>
              <a:t>le </a:t>
            </a:r>
            <a:r>
              <a:rPr lang="it-IT" b="1" i="1" u="sng" dirty="0"/>
              <a:t>misure idonee ad evitare la situazione di pericolo</a:t>
            </a:r>
            <a:r>
              <a:rPr lang="it-IT" b="1" dirty="0"/>
              <a:t> favorevole alla commissione del fatto dannoso. </a:t>
            </a:r>
            <a:endParaRPr lang="it-IT" i="1" dirty="0"/>
          </a:p>
          <a:p>
            <a:pPr algn="just"/>
            <a:endParaRPr lang="it-IT" i="1" dirty="0"/>
          </a:p>
        </p:txBody>
      </p:sp>
      <p:sp>
        <p:nvSpPr>
          <p:cNvPr id="2" name="Segnaposto piè di pagina 1">
            <a:extLst>
              <a:ext uri="{FF2B5EF4-FFF2-40B4-BE49-F238E27FC236}">
                <a16:creationId xmlns:a16="http://schemas.microsoft.com/office/drawing/2014/main" id="{9D2B504F-2FAE-4713-A2E8-2C8B7E7D6EA1}"/>
              </a:ext>
            </a:extLst>
          </p:cNvPr>
          <p:cNvSpPr>
            <a:spLocks noGrp="1"/>
          </p:cNvSpPr>
          <p:nvPr>
            <p:ph type="ftr" sz="quarter" idx="11"/>
          </p:nvPr>
        </p:nvSpPr>
        <p:spPr>
          <a:xfrm>
            <a:off x="4038599" y="6329553"/>
            <a:ext cx="4114800" cy="365125"/>
          </a:xfrm>
        </p:spPr>
        <p:txBody>
          <a:bodyPr/>
          <a:lstStyle/>
          <a:p>
            <a:r>
              <a:rPr lang="it-IT" dirty="0"/>
              <a:t>5</a:t>
            </a:r>
          </a:p>
        </p:txBody>
      </p:sp>
    </p:spTree>
    <p:extLst>
      <p:ext uri="{BB962C8B-B14F-4D97-AF65-F5344CB8AC3E}">
        <p14:creationId xmlns:p14="http://schemas.microsoft.com/office/powerpoint/2010/main" val="2905860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256032" y="258901"/>
            <a:ext cx="11412949" cy="6740307"/>
          </a:xfrm>
          <a:prstGeom prst="rect">
            <a:avLst/>
          </a:prstGeom>
          <a:noFill/>
        </p:spPr>
        <p:txBody>
          <a:bodyPr wrap="square" rtlCol="0">
            <a:spAutoFit/>
          </a:bodyPr>
          <a:lstStyle/>
          <a:p>
            <a:pPr algn="just"/>
            <a:r>
              <a:rPr lang="it-IT" u="sng" dirty="0"/>
              <a:t>Corte di Cassazione a S.U. n. 997 del 9.4.73:</a:t>
            </a:r>
            <a:r>
              <a:rPr lang="it-IT" dirty="0"/>
              <a:t> si accerta la responsabilità dell’insegnante la cui presenza avrebbe potuto impedire l’evento dannoso con un intervento tempestivo finalizzato a dividere i due alunni che litigavano, evitando così che le ingiurie sfociassero in colluttazione.</a:t>
            </a:r>
            <a:endParaRPr lang="it-IT" b="1" dirty="0">
              <a:solidFill>
                <a:srgbClr val="E89301"/>
              </a:solidFill>
            </a:endParaRPr>
          </a:p>
          <a:p>
            <a:pPr algn="just"/>
            <a:r>
              <a:rPr lang="it-IT" dirty="0"/>
              <a:t>Esempio contrario in un procedimento disciplinare: Una alunna cadeva in classe dopo che la sua compagna, allargava le gambe facendola scivolare pesantemente a terra. All’insegnante veniva contestato di non essere presente in classe al verificarsi del fatto e di non essersi attivata per verificarne le condizioni fisiche. L’insegnante dimostrava che il fatto si verificava tra il cambio di turno con la collega e nel percorso tra l’aula precedente e la successiva. L’insegnante dimostrava (anche tramite le dichiarazioni dell’operatore scolastico e delle colleghe) che appena giungeva in aula l’alunna era già stata soccorsa e che si premurava immediatamente di accertarne le condizioni fisiche, tant’è che nei giorni a seguire l’alunna frequentava le lezioni regolarmente. Il dirigente scolastico archiviava il procedimento disciplinare. </a:t>
            </a:r>
          </a:p>
          <a:p>
            <a:pPr algn="just"/>
            <a:r>
              <a:rPr lang="it-IT" dirty="0"/>
              <a:t>Esempio in campo analogo. Nel caso di accompagnamento studenti con scuolabus, l’accompagnamento del minore dalla fermata a casa compete ai genitori, ciò non solleva da responsabilità gli </a:t>
            </a:r>
            <a:r>
              <a:rPr lang="it-IT" u="sng" dirty="0"/>
              <a:t>addetti al servizio di trasporto </a:t>
            </a:r>
            <a:r>
              <a:rPr lang="it-IT" dirty="0"/>
              <a:t>i quali rilevino che nessuno dei familiari è presente alla fermata dello scuolabus. Infatti, rimane a carico di tali addetti l’onere di adottare le cautele necessarie a garantire l’incolumità dei minori in relazione alla concrete circostanze di tempo e luogo (Cassazione, sez. III n. 4359/04).</a:t>
            </a:r>
          </a:p>
          <a:p>
            <a:pPr algn="just"/>
            <a:r>
              <a:rPr lang="it-IT" dirty="0"/>
              <a:t>Le dichiarazioni lato </a:t>
            </a:r>
            <a:r>
              <a:rPr lang="it-IT" dirty="0" err="1"/>
              <a:t>sensu</a:t>
            </a:r>
            <a:r>
              <a:rPr lang="it-IT" dirty="0"/>
              <a:t> </a:t>
            </a:r>
            <a:r>
              <a:rPr lang="it-IT" u="sng" dirty="0"/>
              <a:t>liberatorie</a:t>
            </a:r>
            <a:r>
              <a:rPr lang="it-IT" dirty="0"/>
              <a:t> non hanno (e non possono avere) valore giuridico di sgravio dalle responsabilità della scuola in ordine alla vigilanza. Nelle autorizzazioni rilasciate dalle famiglie, deve emergere l’assunzione della responsabilità educativa insieme alla scuola e la collaborazione scuola famiglia. Difatti, la responsabilità delle scuole riguardante l’ambito della sicurezza e dell’incolumità delle persone fisiche (quali li alunni) è regolata da norme di diritto pubblico; pertanto la responsabilità non può essere esclusa né limitata. La liberatoria è nulla e non esonera la scuola dalle responsabilità in ambito civile e penale. </a:t>
            </a:r>
          </a:p>
          <a:p>
            <a:pPr algn="just"/>
            <a:endParaRPr lang="it-IT" b="1" dirty="0">
              <a:solidFill>
                <a:srgbClr val="E89301"/>
              </a:solidFill>
            </a:endParaRPr>
          </a:p>
          <a:p>
            <a:pPr algn="just"/>
            <a:endParaRPr lang="it-IT" b="1" dirty="0">
              <a:solidFill>
                <a:srgbClr val="E89301"/>
              </a:solidFill>
            </a:endParaRPr>
          </a:p>
        </p:txBody>
      </p:sp>
      <p:sp>
        <p:nvSpPr>
          <p:cNvPr id="2" name="Segnaposto piè di pagina 1">
            <a:extLst>
              <a:ext uri="{FF2B5EF4-FFF2-40B4-BE49-F238E27FC236}">
                <a16:creationId xmlns:a16="http://schemas.microsoft.com/office/drawing/2014/main" id="{9ADD952C-EB64-4BB5-82BC-8451FF23A62C}"/>
              </a:ext>
            </a:extLst>
          </p:cNvPr>
          <p:cNvSpPr>
            <a:spLocks noGrp="1"/>
          </p:cNvSpPr>
          <p:nvPr>
            <p:ph type="ftr" sz="quarter" idx="11"/>
          </p:nvPr>
        </p:nvSpPr>
        <p:spPr/>
        <p:txBody>
          <a:bodyPr/>
          <a:lstStyle/>
          <a:p>
            <a:r>
              <a:rPr lang="it-IT" dirty="0"/>
              <a:t>6</a:t>
            </a:r>
          </a:p>
        </p:txBody>
      </p:sp>
    </p:spTree>
    <p:extLst>
      <p:ext uri="{BB962C8B-B14F-4D97-AF65-F5344CB8AC3E}">
        <p14:creationId xmlns:p14="http://schemas.microsoft.com/office/powerpoint/2010/main" val="3803389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286645" y="76021"/>
            <a:ext cx="11394219" cy="5909310"/>
          </a:xfrm>
          <a:prstGeom prst="rect">
            <a:avLst/>
          </a:prstGeom>
          <a:noFill/>
        </p:spPr>
        <p:txBody>
          <a:bodyPr wrap="square" rtlCol="0">
            <a:spAutoFit/>
          </a:bodyPr>
          <a:lstStyle/>
          <a:p>
            <a:pPr algn="ctr"/>
            <a:r>
              <a:rPr lang="it-IT" b="1" u="sng" dirty="0"/>
              <a:t>Gli insegnanti sono responsabili sia nel caso in cui l’alunno causi danni a terzi sia nel caso in cui causi danni a se stesso</a:t>
            </a:r>
          </a:p>
          <a:p>
            <a:pPr algn="just"/>
            <a:r>
              <a:rPr lang="it-IT" dirty="0"/>
              <a:t>La responsabilità e il danno a se stesso.</a:t>
            </a:r>
          </a:p>
          <a:p>
            <a:pPr algn="just"/>
            <a:r>
              <a:rPr lang="it-IT" dirty="0"/>
              <a:t>Giurisprudenza: </a:t>
            </a:r>
          </a:p>
          <a:p>
            <a:pPr marL="285750" indent="-285750" algn="just">
              <a:buFont typeface="Arial" panose="020B0604020202020204" pitchFamily="34" charset="0"/>
              <a:buChar char="•"/>
            </a:pPr>
            <a:r>
              <a:rPr lang="it-IT" u="sng" dirty="0"/>
              <a:t>Primo orientamento</a:t>
            </a:r>
            <a:r>
              <a:rPr lang="it-IT" dirty="0"/>
              <a:t>:  art. 2048 co 2 c.c. prevede la responsabilità dei “precettori” nella sola ipotesi del danno causato a terzi dal “fatto illecito” dei loro alunni commesso nell’arco di tempo in cui essi sono sotto la loro sorveglianza; </a:t>
            </a:r>
          </a:p>
          <a:p>
            <a:pPr marL="265113" indent="-265113" algn="just"/>
            <a:r>
              <a:rPr lang="it-IT" dirty="0"/>
              <a:t>      </a:t>
            </a:r>
            <a:r>
              <a:rPr lang="it-IT" u="sng" dirty="0"/>
              <a:t>art. 2043 c.c.- </a:t>
            </a:r>
            <a:r>
              <a:rPr lang="it-IT" dirty="0"/>
              <a:t>principio «</a:t>
            </a:r>
            <a:r>
              <a:rPr lang="it-IT" dirty="0" err="1"/>
              <a:t>neminem</a:t>
            </a:r>
            <a:r>
              <a:rPr lang="it-IT" dirty="0"/>
              <a:t> </a:t>
            </a:r>
            <a:r>
              <a:rPr lang="it-IT" dirty="0" err="1"/>
              <a:t>laedere</a:t>
            </a:r>
            <a:r>
              <a:rPr lang="it-IT" dirty="0"/>
              <a:t>» (illecito extracontrattuale) per la responsabilità del docente nel caso in cui l’allievo procuri </a:t>
            </a:r>
            <a:r>
              <a:rPr lang="it-IT" u="sng" dirty="0"/>
              <a:t>danni a se stesso</a:t>
            </a:r>
            <a:r>
              <a:rPr lang="it-IT" dirty="0"/>
              <a:t>.</a:t>
            </a:r>
          </a:p>
          <a:p>
            <a:pPr marL="285750" indent="-285750" algn="just">
              <a:buFont typeface="Arial" panose="020B0604020202020204" pitchFamily="34" charset="0"/>
              <a:buChar char="•"/>
            </a:pPr>
            <a:r>
              <a:rPr lang="it-IT" dirty="0"/>
              <a:t>Secondo orientamento ha diversamente ritenuto applicabile </a:t>
            </a:r>
            <a:r>
              <a:rPr lang="it-IT" u="sng" dirty="0"/>
              <a:t>l’art. 2048 c.c. </a:t>
            </a:r>
            <a:r>
              <a:rPr lang="it-IT" dirty="0"/>
              <a:t>(e dunque sussistente la responsabilità dell’insegnante) </a:t>
            </a:r>
            <a:r>
              <a:rPr lang="it-IT" u="sng" dirty="0"/>
              <a:t>anche nel caso di danno che l’alunno abbia causato a sé stesso</a:t>
            </a:r>
            <a:r>
              <a:rPr lang="it-IT" dirty="0"/>
              <a:t>.</a:t>
            </a:r>
          </a:p>
          <a:p>
            <a:pPr algn="just"/>
            <a:r>
              <a:rPr lang="it-IT" b="1" dirty="0"/>
              <a:t>In ogni caso: </a:t>
            </a:r>
            <a:r>
              <a:rPr lang="it-IT" dirty="0"/>
              <a:t>sia che si applichi l’art. 2048 c.c. o l’art. 2043 c.c., con l’affidamento degli alunni all’istituzione scolastica </a:t>
            </a:r>
            <a:r>
              <a:rPr lang="it-IT" u="sng" dirty="0"/>
              <a:t>si attua un trasferimento di quegli obblighi di vigilanza che di regola incombono sui genitori a tutela dei figli “minori” e che restano “sospesi”</a:t>
            </a:r>
            <a:r>
              <a:rPr lang="it-IT" dirty="0"/>
              <a:t> per il periodo di tempo connesso all’affidamento stesso. </a:t>
            </a:r>
          </a:p>
          <a:p>
            <a:pPr algn="just"/>
            <a:r>
              <a:rPr lang="it-IT" dirty="0"/>
              <a:t>La diversità del criterio di imputazione (art. 2048 c.c. oppure 2043 c.c.) della responsabilità comporta conseguenze sul piano del regime probatorio:</a:t>
            </a:r>
          </a:p>
          <a:p>
            <a:pPr marL="285750" indent="-285750" algn="just">
              <a:buFont typeface="Arial" panose="020B0604020202020204" pitchFamily="34" charset="0"/>
              <a:buChar char="•"/>
            </a:pPr>
            <a:r>
              <a:rPr lang="it-IT" b="1" dirty="0"/>
              <a:t>art. 2043 c.c.</a:t>
            </a:r>
            <a:r>
              <a:rPr lang="it-IT" dirty="0"/>
              <a:t>: prova della colpa a carico del danneggiato. Non operando la presunzione di culpa in vigilando, il cui effetto è quello di invertire l’onere della prova, spetta al soggetto che promuove l’azione risarcitoria fornire la prova: a) del danno subito; b) del nesso di causalità tra condotta tenuta dall’insegnante ed evento lesivo; c) della colpa dell’insegnante, e cioè del mancante o insufficiente grado di vigilanza in relazione alle circostanze concrete. </a:t>
            </a:r>
          </a:p>
          <a:p>
            <a:pPr marL="285750" indent="-285750" algn="just">
              <a:buFont typeface="Arial" panose="020B0604020202020204" pitchFamily="34" charset="0"/>
              <a:buChar char="•"/>
            </a:pPr>
            <a:r>
              <a:rPr lang="it-IT" b="1" dirty="0"/>
              <a:t>art. 2048 c.c.: </a:t>
            </a:r>
            <a:r>
              <a:rPr lang="it-IT" dirty="0"/>
              <a:t>l’onere probatorio del danneggiato è di gran lunga meno gravoso e si esaurisce </a:t>
            </a:r>
            <a:r>
              <a:rPr lang="it-IT" i="1" dirty="0"/>
              <a:t>“nella dimostrazione che il fatto si è verificato nel tempo in cui il minore è rimasto affidato alla scuola, mentre spetta all’insegnante dimostrare di non aver potuto impedire l’evento”. (Cass. 26 giugno, 1998 n. 6331).</a:t>
            </a:r>
            <a:endParaRPr lang="it-IT" dirty="0"/>
          </a:p>
        </p:txBody>
      </p:sp>
      <p:sp>
        <p:nvSpPr>
          <p:cNvPr id="2" name="Segnaposto piè di pagina 1">
            <a:extLst>
              <a:ext uri="{FF2B5EF4-FFF2-40B4-BE49-F238E27FC236}">
                <a16:creationId xmlns:a16="http://schemas.microsoft.com/office/drawing/2014/main" id="{31BAB36E-DB86-4259-A6AA-9D951F4A07FC}"/>
              </a:ext>
            </a:extLst>
          </p:cNvPr>
          <p:cNvSpPr>
            <a:spLocks noGrp="1"/>
          </p:cNvSpPr>
          <p:nvPr>
            <p:ph type="ftr" sz="quarter" idx="11"/>
          </p:nvPr>
        </p:nvSpPr>
        <p:spPr/>
        <p:txBody>
          <a:bodyPr/>
          <a:lstStyle/>
          <a:p>
            <a:r>
              <a:rPr lang="it-IT" dirty="0"/>
              <a:t>7</a:t>
            </a:r>
          </a:p>
        </p:txBody>
      </p:sp>
    </p:spTree>
    <p:extLst>
      <p:ext uri="{BB962C8B-B14F-4D97-AF65-F5344CB8AC3E}">
        <p14:creationId xmlns:p14="http://schemas.microsoft.com/office/powerpoint/2010/main" val="1285456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210313" y="258901"/>
            <a:ext cx="11589424" cy="6463308"/>
          </a:xfrm>
          <a:prstGeom prst="rect">
            <a:avLst/>
          </a:prstGeom>
          <a:noFill/>
        </p:spPr>
        <p:txBody>
          <a:bodyPr wrap="square" rtlCol="0">
            <a:spAutoFit/>
          </a:bodyPr>
          <a:lstStyle/>
          <a:p>
            <a:pPr algn="ctr"/>
            <a:r>
              <a:rPr lang="it-IT" b="1" dirty="0"/>
              <a:t>Intervento mitigativo art. 61 della l. 312/1980 – responsabilità patrimoniale insegnanti solo dolo e colpa grave</a:t>
            </a:r>
          </a:p>
          <a:p>
            <a:pPr algn="just"/>
            <a:r>
              <a:rPr lang="it-IT" dirty="0"/>
              <a:t>L’art. 61 stabilisce che nel caso in cui l’Amministrazione “</a:t>
            </a:r>
            <a:r>
              <a:rPr lang="it-IT" i="1" dirty="0"/>
              <a:t>risarcisca il terzo dei danni subiti per comportamenti degli alunni sottoposti a vigilanza</a:t>
            </a:r>
            <a:r>
              <a:rPr lang="it-IT" dirty="0"/>
              <a:t>”, </a:t>
            </a:r>
            <a:r>
              <a:rPr lang="it-IT" u="sng" dirty="0"/>
              <a:t>la responsabilità patrimoniale degli insegnanti è limitata ai soli casi di dolo e colpa grave</a:t>
            </a:r>
            <a:r>
              <a:rPr lang="it-IT" dirty="0"/>
              <a:t>. Esso prevede, inoltre, che </a:t>
            </a:r>
            <a:r>
              <a:rPr lang="it-IT" u="sng" dirty="0"/>
              <a:t>salvo rivalsa nelle suddette ipotesi di dolo o colpa grave, l’amministrazione si surroga al personale </a:t>
            </a:r>
            <a:r>
              <a:rPr lang="it-IT" dirty="0"/>
              <a:t>“nelle responsabilità civili derivanti da azioni giudiziarie promosse da terzi”. </a:t>
            </a:r>
          </a:p>
          <a:p>
            <a:r>
              <a:rPr lang="it-IT" dirty="0"/>
              <a:t>Pertanto, nell’ipotesi di responsabilità per culpa in vigilando gli insegnanti statali non rispondono più personalmente verso terzi rispetto ai quali </a:t>
            </a:r>
            <a:r>
              <a:rPr lang="it-IT" u="sng" dirty="0"/>
              <a:t>risponde invece direttamente l’Amministrazione </a:t>
            </a:r>
            <a:r>
              <a:rPr lang="it-IT" dirty="0"/>
              <a:t>su cui viene a gravare la responsabilità civile nelle azioni risarcitorie, </a:t>
            </a:r>
            <a:r>
              <a:rPr lang="it-IT" u="sng" dirty="0"/>
              <a:t>salvo rivalsa dello Stato nei confronti dell’insegnante in caso di dolo o colpa grave</a:t>
            </a:r>
            <a:r>
              <a:rPr lang="it-IT" dirty="0"/>
              <a:t>. </a:t>
            </a:r>
          </a:p>
          <a:p>
            <a:r>
              <a:rPr lang="it-IT" dirty="0"/>
              <a:t>Va dunque evidenziato che la giurisprudenza considera </a:t>
            </a:r>
            <a:r>
              <a:rPr lang="it-IT" b="1" dirty="0"/>
              <a:t>colpa grave </a:t>
            </a:r>
            <a:r>
              <a:rPr lang="it-IT" dirty="0"/>
              <a:t>“una vasta ed evidente difformità tra l’atteggiamento tenuto e quello doveroso, vale a dire una particolare spregiudicatezza, una massima imprudenza ed inammissibile negligenza del comportamento del dipendente” (C. Conti reg. Toscana sez. </a:t>
            </a:r>
            <a:r>
              <a:rPr lang="it-IT" dirty="0" err="1"/>
              <a:t>giurisd</a:t>
            </a:r>
            <a:r>
              <a:rPr lang="it-IT" dirty="0"/>
              <a:t>., 7 giugno 1996, n. 311).</a:t>
            </a:r>
          </a:p>
          <a:p>
            <a:endParaRPr lang="it-IT" dirty="0"/>
          </a:p>
          <a:p>
            <a:pPr algn="ctr"/>
            <a:r>
              <a:rPr lang="it-IT" b="1" dirty="0"/>
              <a:t>Art. 61 esclude l’azione di danno diretta nei confronti del personale insegnante, con la sostituzione ad esso dell’amministrazione, quale soggetto passivo dell’azione risarcitoria.</a:t>
            </a:r>
            <a:endParaRPr lang="it-IT" dirty="0"/>
          </a:p>
          <a:p>
            <a:pPr algn="just"/>
            <a:r>
              <a:rPr lang="it-IT" u="sng" dirty="0"/>
              <a:t>Diverso è il rapporto tra Amministrazione e insegnante in quanto la prima può rivalersi (in caso di dolo e colpa grave) sull’insegnante ed in ogni caso (anche se non vi è il dolo e la colpa grave e anche senza </a:t>
            </a:r>
            <a:r>
              <a:rPr lang="it-IT" u="sng" dirty="0" err="1"/>
              <a:t>cagionamento</a:t>
            </a:r>
            <a:r>
              <a:rPr lang="it-IT" u="sng" dirty="0"/>
              <a:t> del danno) può attivare un procedimento disciplinare nei confronti dell’insegnante.</a:t>
            </a:r>
          </a:p>
          <a:p>
            <a:pPr algn="just"/>
            <a:r>
              <a:rPr lang="it-IT" dirty="0"/>
              <a:t> </a:t>
            </a:r>
          </a:p>
          <a:p>
            <a:pPr algn="just"/>
            <a:r>
              <a:rPr lang="it-IT" dirty="0"/>
              <a:t>Si evidenzia che nel caso in cui nei confronti dell’Istituto scolastico intervenga una causa giudiziaria l’insegnante interessato oltre a confrontarsi con l’Amministrazione, può intervenire nel giudizio a favore dell’Amministrazione, </a:t>
            </a:r>
            <a:r>
              <a:rPr lang="it-IT" i="1" dirty="0"/>
              <a:t>con un c.d. atto di intervento ad adiuvandum. </a:t>
            </a:r>
            <a:r>
              <a:rPr lang="it-IT" dirty="0"/>
              <a:t>La Cass. Sez. Un. 1997 n. 7454 hanno escluso la legittimazione passiva del docente pubblico.</a:t>
            </a:r>
            <a:endParaRPr lang="it-IT" i="1" dirty="0"/>
          </a:p>
          <a:p>
            <a:pPr algn="just"/>
            <a:endParaRPr lang="it-IT" u="sng" dirty="0"/>
          </a:p>
        </p:txBody>
      </p:sp>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8</a:t>
            </a:r>
          </a:p>
        </p:txBody>
      </p:sp>
    </p:spTree>
    <p:extLst>
      <p:ext uri="{BB962C8B-B14F-4D97-AF65-F5344CB8AC3E}">
        <p14:creationId xmlns:p14="http://schemas.microsoft.com/office/powerpoint/2010/main" val="765950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87B23A11-E1AE-4031-AA7E-EB6D7E9E862A}"/>
              </a:ext>
            </a:extLst>
          </p:cNvPr>
          <p:cNvSpPr txBox="1"/>
          <p:nvPr/>
        </p:nvSpPr>
        <p:spPr>
          <a:xfrm>
            <a:off x="420624" y="210312"/>
            <a:ext cx="11073384" cy="7294305"/>
          </a:xfrm>
          <a:prstGeom prst="rect">
            <a:avLst/>
          </a:prstGeom>
          <a:noFill/>
        </p:spPr>
        <p:txBody>
          <a:bodyPr wrap="square" rtlCol="0">
            <a:spAutoFit/>
          </a:bodyPr>
          <a:lstStyle/>
          <a:p>
            <a:pPr algn="ctr"/>
            <a:r>
              <a:rPr lang="it-IT" b="1" dirty="0"/>
              <a:t>Prova liberatoria dell’insegnante:</a:t>
            </a:r>
          </a:p>
          <a:p>
            <a:pPr algn="just"/>
            <a:r>
              <a:rPr lang="it-IT" dirty="0"/>
              <a:t>Per sottrarsi alla responsabilità il sorvegliante deve dimostrare di “non aver potuto impedire il fatto”. </a:t>
            </a:r>
            <a:r>
              <a:rPr lang="it-IT" u="sng" dirty="0"/>
              <a:t>Il dovere di vigilanza va rapportato a diverse circostanze (di tempo, di luogo, di ambiente, di pericolo) e al grado e alla natura dell’incapacità del sorvegliato, non essendo richiesta al sorvegliante una ininterrotta presenza fisica accanto a questi</a:t>
            </a:r>
            <a:r>
              <a:rPr lang="it-IT" dirty="0"/>
              <a:t>. </a:t>
            </a:r>
          </a:p>
          <a:p>
            <a:pPr algn="just"/>
            <a:r>
              <a:rPr lang="it-IT" dirty="0"/>
              <a:t>La giurisprudenza riconosce efficacia liberatoria alla prova che l’omissione di sorveglianza è stata determinata da causa non imputabile, ovvero alla prova che, nonostante l’esercizio diligente del dovere di vigilanza, il danno si sarebbe ugualmente. </a:t>
            </a:r>
          </a:p>
          <a:p>
            <a:pPr algn="just"/>
            <a:r>
              <a:rPr lang="it-IT" dirty="0"/>
              <a:t>Il sorvegliante è altresì ammesso a dimostrare la sua estraneità a un qualsiasi dovere di vigilanza e di custodia sull’incapace; o la piena capacità naturale dell’autore del fatto al tempo della commissione; o, ancora, che l’</a:t>
            </a:r>
            <a:r>
              <a:rPr lang="it-IT" dirty="0" err="1"/>
              <a:t>eventus</a:t>
            </a:r>
            <a:r>
              <a:rPr lang="it-IT" dirty="0"/>
              <a:t> </a:t>
            </a:r>
            <a:r>
              <a:rPr lang="it-IT" dirty="0" err="1"/>
              <a:t>damni</a:t>
            </a:r>
            <a:r>
              <a:rPr lang="it-IT" dirty="0"/>
              <a:t> si è verificato quando l’allievo era affidato alla sorveglianza di un terzo; o, infine, che il fatto compiuto non era da qualificarsi come illecito. </a:t>
            </a:r>
          </a:p>
          <a:p>
            <a:pPr algn="just"/>
            <a:r>
              <a:rPr lang="it-IT" dirty="0"/>
              <a:t>Le citate prove si differenziano da quella richiesta dall’art. 2047 c.c.; rubricato </a:t>
            </a:r>
            <a:r>
              <a:rPr lang="it-IT" i="1" dirty="0"/>
              <a:t>«danno cagionato dall’incapace</a:t>
            </a:r>
            <a:r>
              <a:rPr lang="it-IT" dirty="0"/>
              <a:t>», il quale recita</a:t>
            </a:r>
            <a:r>
              <a:rPr lang="it-IT" i="1" dirty="0"/>
              <a:t>: «in caso di danno cagionato da persona </a:t>
            </a:r>
            <a:r>
              <a:rPr lang="it-IT" i="1" u="sng" dirty="0">
                <a:hlinkClick r:id="rId3" tooltip="Dizionario Giuridico: Incapacità di intendere o di volere">
                  <a:extLst>
                    <a:ext uri="{A12FA001-AC4F-418D-AE19-62706E023703}">
                      <ahyp:hlinkClr xmlns:ahyp="http://schemas.microsoft.com/office/drawing/2018/hyperlinkcolor" val="tx"/>
                    </a:ext>
                  </a:extLst>
                </a:hlinkClick>
              </a:rPr>
              <a:t>incapace di intendere o di volere</a:t>
            </a:r>
            <a:r>
              <a:rPr lang="it-IT" i="1" dirty="0"/>
              <a:t>, il </a:t>
            </a:r>
            <a:r>
              <a:rPr lang="it-IT" i="1" u="sng" dirty="0">
                <a:hlinkClick r:id="rId4" tooltip="Dizionario Giuridico: Risarcimento danni">
                  <a:extLst>
                    <a:ext uri="{A12FA001-AC4F-418D-AE19-62706E023703}">
                      <ahyp:hlinkClr xmlns:ahyp="http://schemas.microsoft.com/office/drawing/2018/hyperlinkcolor" val="tx"/>
                    </a:ext>
                  </a:extLst>
                </a:hlinkClick>
              </a:rPr>
              <a:t>risarcimento</a:t>
            </a:r>
            <a:r>
              <a:rPr lang="it-IT" i="1" dirty="0"/>
              <a:t> è dovuto da chi è tenuto alla sorveglianza</a:t>
            </a:r>
            <a:r>
              <a:rPr lang="it-IT" i="1" baseline="30000" dirty="0"/>
              <a:t> </a:t>
            </a:r>
            <a:r>
              <a:rPr lang="it-IT" i="1" dirty="0"/>
              <a:t>dell'incapace, salvo che provi di non aver potuto impedire il fatto.</a:t>
            </a:r>
          </a:p>
          <a:p>
            <a:pPr algn="just"/>
            <a:r>
              <a:rPr lang="it-IT" i="1" dirty="0"/>
              <a:t>Nel caso in cui il danneggiato non abbia potuto ottenere il risarcimento da chi è tenuto alla sorveglianza, il giudice, in considerazione delle condizioni economiche delle parti, può condannare l'autore del danno a un'equa </a:t>
            </a:r>
            <a:r>
              <a:rPr lang="it-IT" i="1" u="sng" dirty="0">
                <a:hlinkClick r:id="rId5" tooltip="Dizionario Giuridico: Indennità (o indennizzo)">
                  <a:extLst>
                    <a:ext uri="{A12FA001-AC4F-418D-AE19-62706E023703}">
                      <ahyp:hlinkClr xmlns:ahyp="http://schemas.microsoft.com/office/drawing/2018/hyperlinkcolor" val="tx"/>
                    </a:ext>
                  </a:extLst>
                </a:hlinkClick>
              </a:rPr>
              <a:t>indennità</a:t>
            </a:r>
            <a:r>
              <a:rPr lang="it-IT" i="1" u="sng" dirty="0"/>
              <a:t>». </a:t>
            </a:r>
            <a:r>
              <a:rPr lang="it-IT" dirty="0"/>
              <a:t>L’art. 2047 c.c. si applica agli insegnanti preposti ad alunni diversamente abili.</a:t>
            </a:r>
          </a:p>
          <a:p>
            <a:pPr algn="just"/>
            <a:endParaRPr lang="it-IT" dirty="0"/>
          </a:p>
          <a:p>
            <a:pPr algn="just"/>
            <a:r>
              <a:rPr lang="it-IT" dirty="0"/>
              <a:t>Detto articolo difatti presumendo l’illecito, il dovere di custodia e l’incapacità dell’autore, ha ad oggetto la dimostrazione di </a:t>
            </a:r>
            <a:r>
              <a:rPr lang="it-IT" i="1" dirty="0"/>
              <a:t>“aver fatto tutto il possibile per evitare il danno”, </a:t>
            </a:r>
            <a:r>
              <a:rPr lang="it-IT" dirty="0"/>
              <a:t>e dunque </a:t>
            </a:r>
            <a:r>
              <a:rPr lang="it-IT" u="sng" dirty="0"/>
              <a:t>l’inevitabilità</a:t>
            </a:r>
            <a:r>
              <a:rPr lang="it-IT" dirty="0"/>
              <a:t> del fatto lesivo».</a:t>
            </a:r>
          </a:p>
          <a:p>
            <a:pPr algn="just"/>
            <a:endParaRPr lang="it-IT" dirty="0"/>
          </a:p>
          <a:p>
            <a:pPr algn="just"/>
            <a:endParaRPr lang="it-IT" dirty="0"/>
          </a:p>
          <a:p>
            <a:pPr algn="just"/>
            <a:endParaRPr lang="it-IT" dirty="0"/>
          </a:p>
          <a:p>
            <a:pPr algn="just"/>
            <a:endParaRPr lang="it-IT" dirty="0"/>
          </a:p>
          <a:p>
            <a:pPr algn="just"/>
            <a:endParaRPr lang="it-IT" dirty="0"/>
          </a:p>
          <a:p>
            <a:pPr algn="just"/>
            <a:endParaRPr lang="it-IT" b="1" dirty="0"/>
          </a:p>
        </p:txBody>
      </p:sp>
      <p:sp>
        <p:nvSpPr>
          <p:cNvPr id="3" name="Segnaposto piè di pagina 2">
            <a:extLst>
              <a:ext uri="{FF2B5EF4-FFF2-40B4-BE49-F238E27FC236}">
                <a16:creationId xmlns:a16="http://schemas.microsoft.com/office/drawing/2014/main" id="{D499236D-20F6-44A6-B858-35F3FC1BEE5C}"/>
              </a:ext>
            </a:extLst>
          </p:cNvPr>
          <p:cNvSpPr>
            <a:spLocks noGrp="1"/>
          </p:cNvSpPr>
          <p:nvPr>
            <p:ph type="ftr" sz="quarter" idx="11"/>
          </p:nvPr>
        </p:nvSpPr>
        <p:spPr/>
        <p:txBody>
          <a:bodyPr/>
          <a:lstStyle/>
          <a:p>
            <a:r>
              <a:rPr lang="it-IT" dirty="0"/>
              <a:t>9</a:t>
            </a:r>
          </a:p>
        </p:txBody>
      </p:sp>
    </p:spTree>
    <p:extLst>
      <p:ext uri="{BB962C8B-B14F-4D97-AF65-F5344CB8AC3E}">
        <p14:creationId xmlns:p14="http://schemas.microsoft.com/office/powerpoint/2010/main" val="4230507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7017306"/>
          </a:xfrm>
          <a:prstGeom prst="rect">
            <a:avLst/>
          </a:prstGeom>
          <a:noFill/>
        </p:spPr>
        <p:txBody>
          <a:bodyPr wrap="square" rtlCol="0">
            <a:spAutoFit/>
          </a:bodyPr>
          <a:lstStyle/>
          <a:p>
            <a:pPr algn="just"/>
            <a:r>
              <a:rPr lang="it-IT" dirty="0"/>
              <a:t>Tuttavia, l’interpretazione della norma data dalla giurisprudenza richiede piuttosto la prova del fatto positivo dal quale è derivato l’evento di danno e la sua non imputabilità all’insegnante. Cosicché, una volta che il danno sia stato cagionato dall’allievo e che sia accertato il rapporto di custodia, il sorvegliante deve fornire una prova che è identica a quella che libera il debitore ex art. 1218 c.c., consistente nella dimostrazione del caso fortuito, della forza maggiore, o di un costringimento fisico assoluto a opera di terzi, essendo la prova dell’assenza di colpa inidonea a superare la responsabilità di cui all’art. 2047 c.c. Si condivide dunque l’opinione di quegli autori che collocano l’illecito in esame tra le ipotesi di responsabilità oggettiva, rilevando unicamente la prova della concreta impossibilità materiale di intervenire ad impedire il fatto, sì che questo risulti estraneo alla sfera di controllo dell’insegnante.  </a:t>
            </a:r>
          </a:p>
          <a:p>
            <a:pPr algn="just"/>
            <a:endParaRPr lang="it-IT" dirty="0"/>
          </a:p>
          <a:p>
            <a:pPr algn="just"/>
            <a:r>
              <a:rPr lang="it-IT" dirty="0"/>
              <a:t>• </a:t>
            </a:r>
            <a:r>
              <a:rPr lang="it-IT" b="1" dirty="0"/>
              <a:t>Al fine della prova liberatoria</a:t>
            </a:r>
            <a:r>
              <a:rPr lang="it-IT" dirty="0"/>
              <a:t>: «</a:t>
            </a:r>
            <a:r>
              <a:rPr lang="it-IT" i="1" dirty="0"/>
              <a:t>occorre la dimostrazione di avere esercitato la vigilanza nella misura dovuta, il che presuppone anche l’adozione, in via preventiva, di misure organizzative e disciplinari idonee ad evitare una situazione di pericolo, nonché la prova dell’imprevedibilità e repentinità, in concreto, dell’azione dannosa</a:t>
            </a:r>
            <a:r>
              <a:rPr lang="it-IT" dirty="0"/>
              <a:t>» (Cass. civ. – Sez. III – Sent. 18/04/2001 n. 5668).</a:t>
            </a:r>
          </a:p>
          <a:p>
            <a:pPr indent="182563" algn="just">
              <a:buFont typeface="Arial" panose="020B0604020202020204" pitchFamily="34" charset="0"/>
              <a:buChar char="•"/>
            </a:pPr>
            <a:r>
              <a:rPr lang="it-IT" dirty="0"/>
              <a:t> «</a:t>
            </a:r>
            <a:r>
              <a:rPr lang="it-IT" i="1" u="sng" dirty="0"/>
              <a:t>grava sull’insegnante </a:t>
            </a:r>
            <a:r>
              <a:rPr lang="it-IT" i="1" dirty="0"/>
              <a:t>per il fatto illecito dell’allievo </a:t>
            </a:r>
            <a:r>
              <a:rPr lang="it-IT" i="1" u="sng" dirty="0"/>
              <a:t>non solo la dimostrazione di non essere stato in grado di spiegare un intervento correttivo o repressivo</a:t>
            </a:r>
            <a:r>
              <a:rPr lang="it-IT" i="1" dirty="0"/>
              <a:t>, dopo l’inizio della serie causale sfociante nella produzione del danno, </a:t>
            </a:r>
            <a:r>
              <a:rPr lang="it-IT" i="1" u="sng" dirty="0"/>
              <a:t>ma anche la dimostrazione di aver adottato, in via preventiva, tutte le misure disciplinari o organizzative idonee </a:t>
            </a:r>
            <a:r>
              <a:rPr lang="it-IT" i="1" dirty="0"/>
              <a:t>ad evitare il sorgere di una situazione di pericolo favorevole al determinarsi di detta serie causale. </a:t>
            </a:r>
            <a:r>
              <a:rPr lang="it-IT" b="1" i="1" dirty="0"/>
              <a:t>In particolare l’amministrazione scolastica </a:t>
            </a:r>
            <a:r>
              <a:rPr lang="it-IT" b="1" i="1" u="sng" dirty="0"/>
              <a:t>non è liberata da responsabilità adducendo la mera natura repentina del movimento dell’alunno che ha provocato l’evento lesivo, </a:t>
            </a:r>
            <a:r>
              <a:rPr lang="it-IT" b="1" i="1" dirty="0"/>
              <a:t>ma è necessario dimostrare l’avvenuta adozione di misure preventive necessarie a consentire sia la libertà dei movimenti degli allievi, sia l’ordinato svolgimento della lezione</a:t>
            </a:r>
            <a:r>
              <a:rPr lang="it-IT" i="1" dirty="0"/>
              <a:t>»</a:t>
            </a:r>
            <a:r>
              <a:rPr lang="it-IT" dirty="0"/>
              <a:t> (Cass. civ. – Sez. III – Sent. 22/04/2009 n. 9542 e conformemente anche Cass. civ. – Sez. III – Sent. 21/02/2003 n. 2657).</a:t>
            </a:r>
          </a:p>
          <a:p>
            <a:pPr indent="182563" algn="just"/>
            <a:endParaRPr lang="it-IT" dirty="0"/>
          </a:p>
          <a:p>
            <a:pPr algn="just"/>
            <a:endParaRPr lang="it-IT" dirty="0"/>
          </a:p>
          <a:p>
            <a:pPr algn="just"/>
            <a:endParaRPr lang="it-IT" dirty="0"/>
          </a:p>
          <a:p>
            <a:endParaRPr lang="it-IT" b="1" dirty="0">
              <a:solidFill>
                <a:srgbClr val="E89301"/>
              </a:solidFill>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B6EF3844-B06F-4519-91A1-38026EE242B7}"/>
              </a:ext>
            </a:extLst>
          </p:cNvPr>
          <p:cNvSpPr>
            <a:spLocks noGrp="1"/>
          </p:cNvSpPr>
          <p:nvPr>
            <p:ph type="ftr" sz="quarter" idx="11"/>
          </p:nvPr>
        </p:nvSpPr>
        <p:spPr/>
        <p:txBody>
          <a:bodyPr/>
          <a:lstStyle/>
          <a:p>
            <a:r>
              <a:rPr lang="it-IT" dirty="0"/>
              <a:t>10</a:t>
            </a:r>
          </a:p>
        </p:txBody>
      </p:sp>
    </p:spTree>
    <p:extLst>
      <p:ext uri="{BB962C8B-B14F-4D97-AF65-F5344CB8AC3E}">
        <p14:creationId xmlns:p14="http://schemas.microsoft.com/office/powerpoint/2010/main" val="3247696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186309"/>
          </a:xfrm>
          <a:prstGeom prst="rect">
            <a:avLst/>
          </a:prstGeom>
          <a:noFill/>
        </p:spPr>
        <p:txBody>
          <a:bodyPr wrap="square" rtlCol="0">
            <a:spAutoFit/>
          </a:bodyPr>
          <a:lstStyle/>
          <a:p>
            <a:pPr algn="just"/>
            <a:r>
              <a:rPr lang="it-IT" b="1" dirty="0"/>
              <a:t>Esempio: 1. </a:t>
            </a:r>
            <a:r>
              <a:rPr lang="it-IT" dirty="0"/>
              <a:t>E’ stata ritenuta assolta la prova liberatoria e perciò insussistente la responsabilità degli insegnanti, e quindi del Ministero dell’istruzione, nell’ipotesi in cui durante una normale esercitazione di pallavolo tra alunni di scuola secondaria di 1° grado nulla lasciava prevedere che due compagni nel corso del gioco si avvicinassero eccessivamente fino a scontrarsi, né veniva provato che un maggior rigore nel dettare le regole organizzative della partita avrebbe impedito l’evento (</a:t>
            </a:r>
            <a:r>
              <a:rPr lang="it-IT" dirty="0" err="1"/>
              <a:t>Trib</a:t>
            </a:r>
            <a:r>
              <a:rPr lang="it-IT" dirty="0"/>
              <a:t>. Bologna – Sez. II – Sent. 10/02/2004 n. 413). Così anche è stata ritenuta superata la presunzione di responsabilità per culpa in vigilando nel caso di una bambina impegnata in un gioco adeguato all’età, in un luogo privo di pericoli ed in presenza dell’insegnante (</a:t>
            </a:r>
            <a:r>
              <a:rPr lang="it-IT" dirty="0" err="1"/>
              <a:t>Trib</a:t>
            </a:r>
            <a:r>
              <a:rPr lang="it-IT" dirty="0"/>
              <a:t>. Bologna – Sez. III – Sent. 13/11/2003 N. 5319).</a:t>
            </a:r>
          </a:p>
          <a:p>
            <a:pPr algn="just"/>
            <a:endParaRPr lang="it-IT" dirty="0"/>
          </a:p>
          <a:p>
            <a:pPr algn="just"/>
            <a:r>
              <a:rPr lang="it-IT" b="1" dirty="0"/>
              <a:t>2.</a:t>
            </a:r>
            <a:r>
              <a:rPr lang="it-IT" dirty="0"/>
              <a:t> La prova liberatoria è assolta qualora l’incidente si verifichi nonostante la vigile presenza dell’insegnante e l’ordinata modalità di effettuazione del rientro degli allievi verso la classe, modalità che evocava un contesto di assoluta normalità e che, ad avviso del giudicante, non ha consentito di apprezzare profili di inadeguata sorveglianza e/o di inadeguata percezione di una situazione di possibile rischio da prevenire (</a:t>
            </a:r>
            <a:r>
              <a:rPr lang="it-IT" dirty="0" err="1"/>
              <a:t>Trib</a:t>
            </a:r>
            <a:r>
              <a:rPr lang="it-IT" dirty="0"/>
              <a:t>. Milano – Sez. X – Sent. 24/02/2003 n. 2287).</a:t>
            </a:r>
          </a:p>
          <a:p>
            <a:pPr algn="just"/>
            <a:endParaRPr lang="it-IT" dirty="0">
              <a:highlight>
                <a:srgbClr val="FFFF00"/>
              </a:highlight>
            </a:endParaRPr>
          </a:p>
          <a:p>
            <a:pPr algn="ctr"/>
            <a:r>
              <a:rPr lang="it-IT" b="1" dirty="0"/>
              <a:t>Cosa deve dimostrare il minore? </a:t>
            </a:r>
          </a:p>
          <a:p>
            <a:pPr algn="just"/>
            <a:r>
              <a:rPr lang="it-IT" dirty="0"/>
              <a:t>• L’onere probatorio del danneggiato «</a:t>
            </a:r>
            <a:r>
              <a:rPr lang="it-IT" i="1" dirty="0"/>
              <a:t>si esaurisce nella dimostrazione della circostanza </a:t>
            </a:r>
            <a:r>
              <a:rPr lang="it-IT" i="1" u="sng" dirty="0"/>
              <a:t>che il danno venga cagionato al minore durante il tempo in cui è sottoposto alla vigilanza del personale scolastico </a:t>
            </a:r>
            <a:r>
              <a:rPr lang="it-IT" i="1" dirty="0"/>
              <a:t>(..)</a:t>
            </a:r>
            <a:r>
              <a:rPr lang="it-IT" dirty="0"/>
              <a:t>» (Cass. civ. – Sez. III – Sent. 10/10/2008 n. 24997 e Cass. civ. – Sez. III – Sent. 07/11/2000 n. 14484) «</a:t>
            </a:r>
            <a:r>
              <a:rPr lang="it-IT" i="1" dirty="0"/>
              <a:t>restando indifferente che invochi la responsabilità contrattuale per negligente adempimento dell’obbligo di sorveglianza o la responsabilità extracontrattuale per omissione delle cautele necessarie, suggerite dall’ordinaria prudenza, in relazione alle specifiche circostanze di tempo e di luogo, affinché sia salvaguardata l’incolumità dei discenti minori</a:t>
            </a:r>
            <a:r>
              <a:rPr lang="it-IT" dirty="0"/>
              <a:t>».</a:t>
            </a:r>
          </a:p>
          <a:p>
            <a:pPr algn="just"/>
            <a:endParaRPr lang="it-IT" dirty="0"/>
          </a:p>
          <a:p>
            <a:endParaRPr lang="it-IT" b="1" dirty="0">
              <a:solidFill>
                <a:srgbClr val="E89301"/>
              </a:solidFill>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8CBEB94B-89FA-46BE-9DF7-00BDDBE71347}"/>
              </a:ext>
            </a:extLst>
          </p:cNvPr>
          <p:cNvSpPr>
            <a:spLocks noGrp="1"/>
          </p:cNvSpPr>
          <p:nvPr>
            <p:ph type="ftr" sz="quarter" idx="11"/>
          </p:nvPr>
        </p:nvSpPr>
        <p:spPr/>
        <p:txBody>
          <a:bodyPr/>
          <a:lstStyle/>
          <a:p>
            <a:r>
              <a:rPr lang="it-IT" dirty="0"/>
              <a:t>11</a:t>
            </a:r>
          </a:p>
        </p:txBody>
      </p:sp>
    </p:spTree>
    <p:extLst>
      <p:ext uri="{BB962C8B-B14F-4D97-AF65-F5344CB8AC3E}">
        <p14:creationId xmlns:p14="http://schemas.microsoft.com/office/powerpoint/2010/main" val="1674880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50296EE-99CF-4A90-9D2B-99A294ADE6DF}"/>
              </a:ext>
            </a:extLst>
          </p:cNvPr>
          <p:cNvSpPr txBox="1"/>
          <p:nvPr/>
        </p:nvSpPr>
        <p:spPr>
          <a:xfrm>
            <a:off x="539496" y="173736"/>
            <a:ext cx="11439144" cy="6186309"/>
          </a:xfrm>
          <a:prstGeom prst="rect">
            <a:avLst/>
          </a:prstGeom>
          <a:noFill/>
        </p:spPr>
        <p:txBody>
          <a:bodyPr wrap="square" rtlCol="0">
            <a:spAutoFit/>
          </a:bodyPr>
          <a:lstStyle/>
          <a:p>
            <a:pPr algn="ctr"/>
            <a:r>
              <a:rPr lang="it-IT" b="1" dirty="0"/>
              <a:t>Quali responsabilità possono avere gli insegnanti durante l’occupazione della scuola?</a:t>
            </a:r>
          </a:p>
          <a:p>
            <a:pPr algn="just"/>
            <a:r>
              <a:rPr lang="it-IT" dirty="0"/>
              <a:t>Tra le conseguenze di un’occupazione scolastica capita, che gli studenti danneggino anche le attrezzature didattiche e la stessa struttura; appare interessante indentificare i soggetti responsabili per i citati danni nel caso di specie. </a:t>
            </a:r>
          </a:p>
          <a:p>
            <a:pPr algn="just"/>
            <a:r>
              <a:rPr lang="it-IT" dirty="0"/>
              <a:t>Si riporta, in primis, la sentenza del </a:t>
            </a:r>
            <a:r>
              <a:rPr lang="it-IT" u="sng" dirty="0"/>
              <a:t>Consiglio Stato, Sez. VI. n. 6185/2006, secondo la quale l’occupazione di un istituto scolastico ad opera di studenti minorenni, non esonera comunque dagli obblighi di vigilanza degli operatori scolastici. </a:t>
            </a:r>
          </a:p>
          <a:p>
            <a:pPr algn="just"/>
            <a:r>
              <a:rPr lang="it-IT" u="sng" dirty="0"/>
              <a:t>Questi infatti sono chiamati a garantire la loro presenza per evitare degenerazioni delle iniziative assunte dagli studenti.</a:t>
            </a:r>
            <a:r>
              <a:rPr lang="it-IT" dirty="0"/>
              <a:t> In particolare il preside, capo di istituto, dovrà informare tempestivamente le forze dell’ordine allo scopo di ristabilire le condizioni affinché chi non ha interesse ad aderire all’occupazione possa svolgere regolarmente le lezioni. </a:t>
            </a:r>
          </a:p>
          <a:p>
            <a:pPr algn="just"/>
            <a:r>
              <a:rPr lang="it-IT" dirty="0"/>
              <a:t>Si ritiene che siano esclusi da qualsivoglia forma di responsabilità i docenti della scuola</a:t>
            </a:r>
            <a:r>
              <a:rPr lang="it-IT" b="1" dirty="0"/>
              <a:t>:</a:t>
            </a:r>
            <a:r>
              <a:rPr lang="it-IT" dirty="0"/>
              <a:t> essi sono da ritenere – ai sensi e per gli effetti dell’</a:t>
            </a:r>
            <a:r>
              <a:rPr lang="it-IT" i="1" dirty="0"/>
              <a:t>art. 2048 c.c.</a:t>
            </a:r>
            <a:r>
              <a:rPr lang="it-IT" dirty="0"/>
              <a:t> – responsabili dei danni cagionati o subiti dai propri allievi mentre svolgono le normali attività didattiche, nonché in tutti gli altri momenti della vita scolastica, ivi compreso quello della cosiddetta ricreazione, lo spostamento da un locale all’altro della scuola, il servizio di mensa, le uscite, i viaggi di istruzione ecc. E, ne sono esonerati, se dimostrano di non aver potuto impedire l’evento dannoso ponendo in atto la diligenza del </a:t>
            </a:r>
            <a:r>
              <a:rPr lang="it-IT" i="1" dirty="0"/>
              <a:t>bonus pater </a:t>
            </a:r>
            <a:r>
              <a:rPr lang="it-IT" i="1" dirty="0" err="1"/>
              <a:t>familias</a:t>
            </a:r>
            <a:r>
              <a:rPr lang="it-IT" i="1" dirty="0"/>
              <a:t>.</a:t>
            </a:r>
            <a:r>
              <a:rPr lang="it-IT" b="1" i="1" dirty="0"/>
              <a:t> </a:t>
            </a:r>
          </a:p>
          <a:p>
            <a:pPr algn="just"/>
            <a:r>
              <a:rPr lang="it-IT" u="sng" dirty="0"/>
              <a:t>Durante una occupazione non autorizzata, invece, il mancato svolgimento della ordinaria attività didattica fa venire meno, oggettivamente, anche la derivante responsabilità dei docenti</a:t>
            </a:r>
            <a:r>
              <a:rPr lang="it-IT" dirty="0"/>
              <a:t>. Dunque,</a:t>
            </a:r>
            <a:r>
              <a:rPr lang="it-IT" b="1" dirty="0"/>
              <a:t> </a:t>
            </a:r>
            <a:r>
              <a:rPr lang="it-IT" dirty="0"/>
              <a:t>sono altri i soggetti responsabili a cui imputare il pagamento dei danni subiti dalla istituzione scolastica</a:t>
            </a:r>
            <a:r>
              <a:rPr lang="it-IT" b="1" dirty="0"/>
              <a:t>. </a:t>
            </a:r>
            <a:r>
              <a:rPr lang="it-IT" dirty="0"/>
              <a:t>E questi soggetti, facilmente individuabili,</a:t>
            </a:r>
            <a:r>
              <a:rPr lang="it-IT" b="1" dirty="0"/>
              <a:t> </a:t>
            </a:r>
            <a:r>
              <a:rPr lang="it-IT" dirty="0"/>
              <a:t>sono gli studenti e i genitori degli studenti su cui può gravare la </a:t>
            </a:r>
            <a:r>
              <a:rPr lang="it-IT" i="1" dirty="0"/>
              <a:t>culpa in educando</a:t>
            </a:r>
            <a:r>
              <a:rPr lang="it-IT" dirty="0"/>
              <a:t>, ovvero la responsabilità per i fatti illeciti dei figli riconducibili ad obiettive carenze nell’attività educativa, che si manifestino nel mancato rispetto delle regole della civile coesistenza vigenti nei diversi ambiti del contesto sociale in cui si vive e si opera. Inoltre, l’eventuale prova liberatoria, che anche i genitori possono fornire, sempre ai sensi dell’art. 2048 c.c., si estende alla dimostrazione di avere adottato, in via preventiva, le misure idonee ad evitare il fatto.</a:t>
            </a:r>
          </a:p>
        </p:txBody>
      </p:sp>
      <p:sp>
        <p:nvSpPr>
          <p:cNvPr id="3" name="Segnaposto piè di pagina 2">
            <a:extLst>
              <a:ext uri="{FF2B5EF4-FFF2-40B4-BE49-F238E27FC236}">
                <a16:creationId xmlns:a16="http://schemas.microsoft.com/office/drawing/2014/main" id="{38FC8D6F-7D82-4444-8254-E8F3FAE69ADC}"/>
              </a:ext>
            </a:extLst>
          </p:cNvPr>
          <p:cNvSpPr>
            <a:spLocks noGrp="1"/>
          </p:cNvSpPr>
          <p:nvPr>
            <p:ph type="ftr" sz="quarter" idx="11"/>
          </p:nvPr>
        </p:nvSpPr>
        <p:spPr/>
        <p:txBody>
          <a:bodyPr/>
          <a:lstStyle/>
          <a:p>
            <a:r>
              <a:rPr lang="it-IT" dirty="0"/>
              <a:t>12</a:t>
            </a:r>
          </a:p>
        </p:txBody>
      </p:sp>
    </p:spTree>
    <p:extLst>
      <p:ext uri="{BB962C8B-B14F-4D97-AF65-F5344CB8AC3E}">
        <p14:creationId xmlns:p14="http://schemas.microsoft.com/office/powerpoint/2010/main" val="3575228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6CA10887-792F-4598-81AE-C604A719B901}"/>
              </a:ext>
            </a:extLst>
          </p:cNvPr>
          <p:cNvSpPr txBox="1"/>
          <p:nvPr/>
        </p:nvSpPr>
        <p:spPr>
          <a:xfrm>
            <a:off x="392264" y="258901"/>
            <a:ext cx="11271371" cy="5632311"/>
          </a:xfrm>
          <a:prstGeom prst="rect">
            <a:avLst/>
          </a:prstGeom>
          <a:noFill/>
        </p:spPr>
        <p:txBody>
          <a:bodyPr wrap="square" rtlCol="0">
            <a:spAutoFit/>
          </a:bodyPr>
          <a:lstStyle/>
          <a:p>
            <a:pPr algn="just"/>
            <a:r>
              <a:rPr lang="it-IT" dirty="0"/>
              <a:t>Si tratta di una prova positiva e non negativa molto difficile da fornire. La giurisprudenza è molto rigorosa e non ritiene sufficiente dimostrare di avere genericamente impartito una educazione al minore, ma è necessario dimostrare in modo rigoroso di aver impartito insegnamenti adeguati e sufficienti per educare il minore ad una corretta vita di relazione in rapporto al suo ambiente, alle sue abitudini, alla sua responsabilità.</a:t>
            </a:r>
          </a:p>
          <a:p>
            <a:pPr algn="just"/>
            <a:r>
              <a:rPr lang="it-IT" dirty="0"/>
              <a:t>E allora,</a:t>
            </a:r>
            <a:r>
              <a:rPr lang="it-IT" b="1" dirty="0"/>
              <a:t> se è così semplice individuare nei genitori i soggetti responsabili</a:t>
            </a:r>
            <a:r>
              <a:rPr lang="it-IT" dirty="0"/>
              <a:t> che, peraltro, hanno notevoli difficoltà a rinvenire e produrre valide prove liberatorie, perché mai la pubblica amministrazione scolastica non percorre questa strada? </a:t>
            </a:r>
          </a:p>
          <a:p>
            <a:pPr algn="just"/>
            <a:r>
              <a:rPr lang="it-IT" dirty="0"/>
              <a:t>Il primo deriva dal doversi rivolgere, obbligatoriamente, alla </a:t>
            </a:r>
            <a:r>
              <a:rPr lang="it-IT" b="1" dirty="0"/>
              <a:t>Giustizia civile che, come ben si sa, osserva tempi molto lunghi</a:t>
            </a:r>
            <a:r>
              <a:rPr lang="it-IT" dirty="0"/>
              <a:t> per accertare le responsabilità dei singoli e quantificare il valore dei danni.</a:t>
            </a:r>
          </a:p>
          <a:p>
            <a:pPr algn="just"/>
            <a:r>
              <a:rPr lang="it-IT" dirty="0"/>
              <a:t>Il secondo ostacolo è costituito dalla </a:t>
            </a:r>
            <a:r>
              <a:rPr lang="it-IT" b="1" dirty="0"/>
              <a:t>difficoltà di individuare con certezza gli autori materiali dei danni</a:t>
            </a:r>
            <a:r>
              <a:rPr lang="it-IT" dirty="0"/>
              <a:t>.</a:t>
            </a:r>
          </a:p>
          <a:p>
            <a:pPr algn="just"/>
            <a:r>
              <a:rPr lang="it-IT" dirty="0"/>
              <a:t>Il terzo ostacolo, e di certo non il meno importante, è dato dalla </a:t>
            </a:r>
            <a:r>
              <a:rPr lang="it-IT" b="1" dirty="0"/>
              <a:t>ritrosia, quasi elemento naturale, della scuola a promuovere azioni giudiziarie nei confronti degli studenti </a:t>
            </a:r>
            <a:r>
              <a:rPr lang="it-IT" dirty="0"/>
              <a:t>e, per essi, nei confronti dei loro genitori, In altri termini,</a:t>
            </a:r>
            <a:r>
              <a:rPr lang="it-IT" b="1" dirty="0"/>
              <a:t> la scuola, a torto o a ragione, giudica tali azioni legali in netto contrasto con le proprie finalità istituzionali</a:t>
            </a:r>
            <a:r>
              <a:rPr lang="it-IT" dirty="0"/>
              <a:t>. L’alternativa, però, che viene praticata è il </a:t>
            </a:r>
            <a:r>
              <a:rPr lang="it-IT" b="1" dirty="0"/>
              <a:t>momentaneo allontanamento degli studenti dalla comunità scolastica</a:t>
            </a:r>
            <a:r>
              <a:rPr lang="it-IT" dirty="0"/>
              <a:t> (c.d. sospensione) con l’abbassamento del voto di comportamento.</a:t>
            </a:r>
          </a:p>
          <a:p>
            <a:pPr algn="just"/>
            <a:r>
              <a:rPr lang="it-IT" dirty="0"/>
              <a:t>Dunque,</a:t>
            </a:r>
            <a:r>
              <a:rPr lang="it-IT" b="1" dirty="0"/>
              <a:t> </a:t>
            </a:r>
            <a:r>
              <a:rPr lang="it-IT" dirty="0"/>
              <a:t>il dirigente scolastico è costretto a percorrere, per necessità, altre strade al fine di ripristinare la piena funzionalità della struttura scolastica e, al contempo, per reintegrare le attrezzature didattiche danneggiate. Sicché, dapprima e immediatamente si rivolge all’Ente locale (di solito, la Provincia) proprietario e responsabile della manutenzione ordinaria e straordinaria degli edifici scolastici (ex legge n. 23/1996), affinché provveda alla riparazione dei danni e, di conseguenza, alla riabilitazione dei locali per la piena fruibilità dell’attività didattico-educativa. </a:t>
            </a:r>
          </a:p>
        </p:txBody>
      </p:sp>
      <p:sp>
        <p:nvSpPr>
          <p:cNvPr id="3" name="Segnaposto piè di pagina 2">
            <a:extLst>
              <a:ext uri="{FF2B5EF4-FFF2-40B4-BE49-F238E27FC236}">
                <a16:creationId xmlns:a16="http://schemas.microsoft.com/office/drawing/2014/main" id="{1A6B7DD8-A796-441E-855D-3A92805C6472}"/>
              </a:ext>
            </a:extLst>
          </p:cNvPr>
          <p:cNvSpPr>
            <a:spLocks noGrp="1"/>
          </p:cNvSpPr>
          <p:nvPr>
            <p:ph type="ftr" sz="quarter" idx="11"/>
          </p:nvPr>
        </p:nvSpPr>
        <p:spPr/>
        <p:txBody>
          <a:bodyPr/>
          <a:lstStyle/>
          <a:p>
            <a:r>
              <a:rPr lang="it-IT" dirty="0"/>
              <a:t>13</a:t>
            </a:r>
          </a:p>
        </p:txBody>
      </p:sp>
    </p:spTree>
    <p:extLst>
      <p:ext uri="{BB962C8B-B14F-4D97-AF65-F5344CB8AC3E}">
        <p14:creationId xmlns:p14="http://schemas.microsoft.com/office/powerpoint/2010/main" val="3084049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ABCC9A42-375A-4BCC-85D7-6EE36ADB204C}"/>
              </a:ext>
            </a:extLst>
          </p:cNvPr>
          <p:cNvSpPr txBox="1"/>
          <p:nvPr/>
        </p:nvSpPr>
        <p:spPr>
          <a:xfrm>
            <a:off x="274320" y="493776"/>
            <a:ext cx="11192256" cy="4247317"/>
          </a:xfrm>
          <a:prstGeom prst="rect">
            <a:avLst/>
          </a:prstGeom>
          <a:noFill/>
        </p:spPr>
        <p:txBody>
          <a:bodyPr wrap="square" rtlCol="0">
            <a:spAutoFit/>
          </a:bodyPr>
          <a:lstStyle/>
          <a:p>
            <a:r>
              <a:rPr lang="it-IT" dirty="0"/>
              <a:t>Successivamente, per riparare o riacquistare le attrezzature didattiche danneggiate o rese inservibili, chiede, in genere, il versamento, a studenti e/o genitori, di contributi volontari, fissi o frazionati in relazione alle soggettive responsabilità ipotizzate o accertate da parte della scuola. </a:t>
            </a:r>
          </a:p>
          <a:p>
            <a:r>
              <a:rPr lang="it-IT" dirty="0"/>
              <a:t> </a:t>
            </a:r>
          </a:p>
          <a:p>
            <a:r>
              <a:rPr lang="it-IT" dirty="0"/>
              <a:t>Una soluzione a tali estemporanei provvedimenti è forse possibile rinvenirla nella predisposizione di apposite </a:t>
            </a:r>
            <a:r>
              <a:rPr lang="it-IT" b="1" dirty="0"/>
              <a:t>“Linee guida”, a cura delle “Reti di scuole o di ambito” (art. 1, commi da 71 a 74, legge 107/2015)</a:t>
            </a:r>
            <a:r>
              <a:rPr lang="it-IT" dirty="0"/>
              <a:t>. “Linee guida” che, sulla base di una diretta conoscenza delle dinamiche comportamentali degli studenti delle istituzioni scolastiche interessate, potrebbero:</a:t>
            </a:r>
          </a:p>
          <a:p>
            <a:r>
              <a:rPr lang="it-IT" dirty="0"/>
              <a:t>– </a:t>
            </a:r>
            <a:r>
              <a:rPr lang="it-IT" b="1" dirty="0"/>
              <a:t>definire le finalità e le modalità di azioni che la scuola porrà in atto;</a:t>
            </a:r>
            <a:br>
              <a:rPr lang="it-IT" b="1" dirty="0"/>
            </a:br>
            <a:r>
              <a:rPr lang="it-IT" dirty="0"/>
              <a:t>– </a:t>
            </a:r>
            <a:r>
              <a:rPr lang="it-IT" b="1" dirty="0"/>
              <a:t>contribuire al superamento dei comportamenti soggettivi dei dirigenti;</a:t>
            </a:r>
            <a:br>
              <a:rPr lang="it-IT" dirty="0"/>
            </a:br>
            <a:r>
              <a:rPr lang="it-IT" dirty="0"/>
              <a:t>– </a:t>
            </a:r>
            <a:r>
              <a:rPr lang="it-IT" b="1" dirty="0"/>
              <a:t>far conoscere in anticipo e in maniera organica, a studenti e genitori, quali provvedimenti adotterà in merito la scuola</a:t>
            </a:r>
            <a:r>
              <a:rPr lang="it-IT" dirty="0"/>
              <a:t>.</a:t>
            </a:r>
          </a:p>
          <a:p>
            <a:endParaRPr lang="it-IT" dirty="0"/>
          </a:p>
          <a:p>
            <a:endParaRPr lang="it-IT" dirty="0"/>
          </a:p>
          <a:p>
            <a:endParaRPr lang="it-IT" dirty="0"/>
          </a:p>
        </p:txBody>
      </p:sp>
      <p:sp>
        <p:nvSpPr>
          <p:cNvPr id="3" name="Segnaposto piè di pagina 2">
            <a:extLst>
              <a:ext uri="{FF2B5EF4-FFF2-40B4-BE49-F238E27FC236}">
                <a16:creationId xmlns:a16="http://schemas.microsoft.com/office/drawing/2014/main" id="{46F956D3-BBA4-4AAE-B011-A378EDFD3984}"/>
              </a:ext>
            </a:extLst>
          </p:cNvPr>
          <p:cNvSpPr>
            <a:spLocks noGrp="1"/>
          </p:cNvSpPr>
          <p:nvPr>
            <p:ph type="ftr" sz="quarter" idx="11"/>
          </p:nvPr>
        </p:nvSpPr>
        <p:spPr/>
        <p:txBody>
          <a:bodyPr/>
          <a:lstStyle/>
          <a:p>
            <a:r>
              <a:rPr lang="it-IT" dirty="0"/>
              <a:t>14</a:t>
            </a:r>
          </a:p>
        </p:txBody>
      </p:sp>
    </p:spTree>
    <p:extLst>
      <p:ext uri="{BB962C8B-B14F-4D97-AF65-F5344CB8AC3E}">
        <p14:creationId xmlns:p14="http://schemas.microsoft.com/office/powerpoint/2010/main" val="30362889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ABCC9A42-375A-4BCC-85D7-6EE36ADB204C}"/>
              </a:ext>
            </a:extLst>
          </p:cNvPr>
          <p:cNvSpPr txBox="1"/>
          <p:nvPr/>
        </p:nvSpPr>
        <p:spPr>
          <a:xfrm>
            <a:off x="161544" y="258901"/>
            <a:ext cx="11192256" cy="5632311"/>
          </a:xfrm>
          <a:prstGeom prst="rect">
            <a:avLst/>
          </a:prstGeom>
          <a:noFill/>
        </p:spPr>
        <p:txBody>
          <a:bodyPr wrap="square" rtlCol="0">
            <a:spAutoFit/>
          </a:bodyPr>
          <a:lstStyle/>
          <a:p>
            <a:pPr algn="ctr"/>
            <a:r>
              <a:rPr lang="it-IT" b="1" dirty="0"/>
              <a:t>Autogestione ed Assemblee.</a:t>
            </a:r>
          </a:p>
          <a:p>
            <a:pPr algn="just"/>
            <a:r>
              <a:rPr lang="it-IT" dirty="0"/>
              <a:t>La legge italiana non disciplina espressamente l’autogestione scolastica; in materia è intervenuta la Corte di Cassazione, la quale ha chiarito che l’attività didattica non presuppone necessariamente delle modalità predeterminate e dei tempi rigidi, potendo gli scopi che la stessa si prefigge essere attuati anche in maniera più libera. Tuttavia, è bene che l’autogestione intesa anche quale forma di riunione o associazione avvenga nel rispetto della legge e delle persone che vi partecipano; senza, ad esempio, danneggiare gli arredi dell’istituto scolastico oppure dando a tutti gli studenti la possibilità di esprimere liberamente il proprio pensiero.</a:t>
            </a:r>
          </a:p>
          <a:p>
            <a:pPr algn="just"/>
            <a:r>
              <a:rPr lang="it-IT" dirty="0"/>
              <a:t>Inoltre, nel </a:t>
            </a:r>
            <a:r>
              <a:rPr lang="it-IT" b="1" dirty="0"/>
              <a:t>DPR n. 235/2007 </a:t>
            </a:r>
            <a:r>
              <a:rPr lang="it-IT" dirty="0"/>
              <a:t>che disciplina lo Statuto degli studenti si fa riferimento al diritto che hanno gli studenti di riunirsi e svolgere iniziative all’interno degli edifici scolastici. </a:t>
            </a:r>
            <a:r>
              <a:rPr lang="it-IT" u="sng" dirty="0"/>
              <a:t>L’autogestione a scuola richiede necessariamente che gli studenti abbiano un programma o un progetto da svolgere all’interno della comunità scolastica, dimostrando, durante lo svolgimento delle iniziative che si intraprenderanno, di sapersi autoregolare e gestire autonomamente. </a:t>
            </a:r>
          </a:p>
          <a:p>
            <a:pPr algn="just"/>
            <a:r>
              <a:rPr lang="it-IT" dirty="0"/>
              <a:t>I docenti devono essere coinvolti nell’autogestione così come gli eventuali studenti che non vi aderiscono. </a:t>
            </a:r>
          </a:p>
          <a:p>
            <a:pPr algn="just"/>
            <a:r>
              <a:rPr lang="it-IT" u="sng" dirty="0"/>
              <a:t>A proposito dei docenti va detto che, durante il periodo dell’autogestione, rimangono responsabili verso i minori, espletano il loro orario di servizio, registrano le presenze degli alunni e gli eventuali spostamenti in altre classi.</a:t>
            </a:r>
          </a:p>
          <a:p>
            <a:pPr algn="just"/>
            <a:r>
              <a:rPr lang="it-IT" dirty="0"/>
              <a:t>Dunque, la </a:t>
            </a:r>
            <a:r>
              <a:rPr lang="it-IT" u="sng" dirty="0"/>
              <a:t>responsabilità dei docenti verso i minori sussiste </a:t>
            </a:r>
            <a:r>
              <a:rPr lang="it-IT" dirty="0"/>
              <a:t>anche se il docente dovesse allontanarsi dall’aula. La vigilanza continua e gli insegnanti espleteranno il loro orario di servizio, registreranno le presenze degli alunni ed eventuali spostamenti in altre classi. </a:t>
            </a:r>
          </a:p>
          <a:p>
            <a:pPr algn="just"/>
            <a:r>
              <a:rPr lang="it-IT" dirty="0"/>
              <a:t>Nel caso in cui l’Autogestione non si svolga nel rispetto delle norme di diritto è onere del Dirigente scolastico o di chi ne fa le veci o di un insegnante denunciare i fatti alle Autorità competenti.</a:t>
            </a:r>
          </a:p>
          <a:p>
            <a:pPr algn="just"/>
            <a:endParaRPr lang="it-IT" dirty="0"/>
          </a:p>
        </p:txBody>
      </p:sp>
      <p:sp>
        <p:nvSpPr>
          <p:cNvPr id="3" name="Segnaposto piè di pagina 2">
            <a:extLst>
              <a:ext uri="{FF2B5EF4-FFF2-40B4-BE49-F238E27FC236}">
                <a16:creationId xmlns:a16="http://schemas.microsoft.com/office/drawing/2014/main" id="{372971D2-DC34-4B95-AA95-B1042D113B36}"/>
              </a:ext>
            </a:extLst>
          </p:cNvPr>
          <p:cNvSpPr>
            <a:spLocks noGrp="1"/>
          </p:cNvSpPr>
          <p:nvPr>
            <p:ph type="ftr" sz="quarter" idx="11"/>
          </p:nvPr>
        </p:nvSpPr>
        <p:spPr/>
        <p:txBody>
          <a:bodyPr/>
          <a:lstStyle/>
          <a:p>
            <a:r>
              <a:rPr lang="it-IT" dirty="0"/>
              <a:t>15</a:t>
            </a:r>
          </a:p>
        </p:txBody>
      </p:sp>
    </p:spTree>
    <p:extLst>
      <p:ext uri="{BB962C8B-B14F-4D97-AF65-F5344CB8AC3E}">
        <p14:creationId xmlns:p14="http://schemas.microsoft.com/office/powerpoint/2010/main" val="359527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ABCC9A42-375A-4BCC-85D7-6EE36ADB204C}"/>
              </a:ext>
            </a:extLst>
          </p:cNvPr>
          <p:cNvSpPr txBox="1"/>
          <p:nvPr/>
        </p:nvSpPr>
        <p:spPr>
          <a:xfrm>
            <a:off x="161543" y="145669"/>
            <a:ext cx="11852406" cy="6463308"/>
          </a:xfrm>
          <a:prstGeom prst="rect">
            <a:avLst/>
          </a:prstGeom>
          <a:noFill/>
        </p:spPr>
        <p:txBody>
          <a:bodyPr wrap="square" rtlCol="0">
            <a:spAutoFit/>
          </a:bodyPr>
          <a:lstStyle/>
          <a:p>
            <a:pPr algn="ctr"/>
            <a:r>
              <a:rPr lang="it-IT" b="1" dirty="0"/>
              <a:t>Assemblea di Istituto</a:t>
            </a:r>
          </a:p>
          <a:p>
            <a:pPr algn="just"/>
            <a:r>
              <a:rPr lang="it-IT" dirty="0"/>
              <a:t>L’art. 12 del D.lgs. n. 297 del 1994 riconosce agli studenti della scuola secondaria superiore il diritto di riunirsi in assemblea nei locali della scuola; il successivo art. 13 detta le modalità di organizzazione delle assemblee studentesche. </a:t>
            </a:r>
          </a:p>
          <a:p>
            <a:pPr algn="just"/>
            <a:r>
              <a:rPr lang="it-IT" u="sng" dirty="0"/>
              <a:t>Secondo la legge i docenti non sono obbligati ad assistere e vigilare all’assemblea d’Istituto e non sono nemmeno obbligati a permanere nei locali dell’Istituto per tutto il loro orario di servizio. Quindi l’assemblea d’Istituto, concessa dal Dirigente scolastico ai rappresentati degli studenti, interrompe la regolare attività didattica e il normale svolgimento della programmazione e di conseguenza i docenti </a:t>
            </a:r>
            <a:r>
              <a:rPr lang="it-IT" dirty="0"/>
              <a:t>non hanno l’obbligo, a meno che non sia stata prevista un’attività collegiale deliberata nel piano annuale delle attività, a permanere a scuola fino al termine del proprio orario di servizio e comunque non hanno </a:t>
            </a:r>
            <a:r>
              <a:rPr lang="it-IT" dirty="0" err="1"/>
              <a:t>responsanilità</a:t>
            </a:r>
            <a:r>
              <a:rPr lang="it-IT" dirty="0"/>
              <a:t>. Il docente che lo volesse, una volta avviata l’assemblea e quindi dopo avere fatto l’appello, che è un obbligo di servizio del docente della prima ora, potrebbe liberamente allontanarsi dalla scuola essendo state interrotte le attività didattiche e non avendo nessun obbligo di sorveglianza. </a:t>
            </a:r>
          </a:p>
          <a:p>
            <a:pPr algn="just"/>
            <a:r>
              <a:rPr lang="it-IT" dirty="0"/>
              <a:t>A dirlo è una </a:t>
            </a:r>
            <a:r>
              <a:rPr lang="it-IT" b="1" dirty="0"/>
              <a:t>sentenza del Tribunale Cagliari</a:t>
            </a:r>
            <a:r>
              <a:rPr lang="it-IT" dirty="0"/>
              <a:t> a cui si sono rivolti dei docenti sardi che venivano obbligati dal dirigente scolastico a rispettare l’orario di servizio all’interno dei locali scolastici. La sentenza depositata il 25 settembre 2007, mette in evidenza che </a:t>
            </a:r>
            <a:r>
              <a:rPr lang="it-IT" u="sng" dirty="0"/>
              <a:t>nelle giornate di assemblea d’Istituto gli insegnanti della prima ora di lezione hanno l’obbligo di rilevare le presenze e le assenze degli studenti quando l’inizio dell’assemblea coincida con l’orario iniziale della giornata scolastica. Inoltre il Giudice ha riconosciuto corretto il comportamento del docente che non si presenta a scuola, in occasione delle assemblee, nelle ore successive alla prima, e comunque di lasciare il servizio dopo aver rilevato le presenze e le assenze.</a:t>
            </a:r>
          </a:p>
          <a:p>
            <a:pPr algn="just"/>
            <a:r>
              <a:rPr lang="it-IT" b="1" dirty="0"/>
              <a:t>una sentenza del Consiglio di Stato la n. 173/87</a:t>
            </a:r>
            <a:r>
              <a:rPr lang="it-IT" dirty="0"/>
              <a:t> in cui viene evidenziato che </a:t>
            </a:r>
            <a:r>
              <a:rPr lang="it-IT" u="sng" dirty="0"/>
              <a:t>“non è ipotizzabile l’obbligo della semplice presenza nella scuola indipendentemente dall’impegno in attività programmate”. </a:t>
            </a:r>
            <a:r>
              <a:rPr lang="it-IT" dirty="0"/>
              <a:t>In sostanza il Consiglio di Stato sentenzia che se c’è l’interruzione delle attività didattiche, come capita durante l’estate, ma anche per allerta meteo o per le assemblee studentesche, non è pensabile pretendere la presenza dei docenti nei locali della scuola in assenza di attività collegiali programmate.</a:t>
            </a:r>
          </a:p>
          <a:p>
            <a:pPr algn="just"/>
            <a:endParaRPr lang="it-IT" u="sng" dirty="0"/>
          </a:p>
        </p:txBody>
      </p:sp>
      <p:sp>
        <p:nvSpPr>
          <p:cNvPr id="3" name="Segnaposto piè di pagina 2">
            <a:extLst>
              <a:ext uri="{FF2B5EF4-FFF2-40B4-BE49-F238E27FC236}">
                <a16:creationId xmlns:a16="http://schemas.microsoft.com/office/drawing/2014/main" id="{159631D6-A33A-44D9-87D5-320328F0D53E}"/>
              </a:ext>
            </a:extLst>
          </p:cNvPr>
          <p:cNvSpPr>
            <a:spLocks noGrp="1"/>
          </p:cNvSpPr>
          <p:nvPr>
            <p:ph type="ftr" sz="quarter" idx="11"/>
          </p:nvPr>
        </p:nvSpPr>
        <p:spPr/>
        <p:txBody>
          <a:bodyPr/>
          <a:lstStyle/>
          <a:p>
            <a:r>
              <a:rPr lang="it-IT" dirty="0"/>
              <a:t>16</a:t>
            </a:r>
          </a:p>
        </p:txBody>
      </p:sp>
    </p:spTree>
    <p:extLst>
      <p:ext uri="{BB962C8B-B14F-4D97-AF65-F5344CB8AC3E}">
        <p14:creationId xmlns:p14="http://schemas.microsoft.com/office/powerpoint/2010/main" val="2453346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0"/>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ABCC9A42-375A-4BCC-85D7-6EE36ADB204C}"/>
              </a:ext>
            </a:extLst>
          </p:cNvPr>
          <p:cNvSpPr txBox="1"/>
          <p:nvPr/>
        </p:nvSpPr>
        <p:spPr>
          <a:xfrm>
            <a:off x="274320" y="493776"/>
            <a:ext cx="11192256" cy="5632311"/>
          </a:xfrm>
          <a:prstGeom prst="rect">
            <a:avLst/>
          </a:prstGeom>
          <a:noFill/>
        </p:spPr>
        <p:txBody>
          <a:bodyPr wrap="square" rtlCol="0">
            <a:spAutoFit/>
          </a:bodyPr>
          <a:lstStyle/>
          <a:p>
            <a:pPr algn="ctr"/>
            <a:r>
              <a:rPr lang="it-IT" b="1" dirty="0"/>
              <a:t>Cosa accade durante le uscite scolastiche?</a:t>
            </a:r>
          </a:p>
          <a:p>
            <a:r>
              <a:rPr lang="it-IT" dirty="0"/>
              <a:t>Trattasi di un momento non estraneo all’attività didattica, in cui vigono i  consueti obblighi di vigilanza/responsabilità ex art 2048 per i docenti. </a:t>
            </a:r>
          </a:p>
          <a:p>
            <a:r>
              <a:rPr lang="it-IT" dirty="0"/>
              <a:t>• Vi è stata una “</a:t>
            </a:r>
            <a:r>
              <a:rPr lang="it-IT" dirty="0" err="1"/>
              <a:t>traditio</a:t>
            </a:r>
            <a:r>
              <a:rPr lang="it-IT" dirty="0"/>
              <a:t> genitoriale” dei minori alla scuola per il periodo della gita. </a:t>
            </a:r>
          </a:p>
          <a:p>
            <a:r>
              <a:rPr lang="it-IT" dirty="0"/>
              <a:t>• Responsabilità dei genitori (per culpa educando) specialmente nelle situazioni (pranzi, disciplina nei momenti di riposo/ricreazione) in cui va dato il dovuto rilievo all’autonomia del soggetto in formazione. </a:t>
            </a:r>
          </a:p>
          <a:p>
            <a:r>
              <a:rPr lang="it-IT" dirty="0"/>
              <a:t>• Evento illecito, può scaturire quanto da un difetto di vigilanza da parte dei docenti quanto da un deficit educativo.</a:t>
            </a:r>
          </a:p>
          <a:p>
            <a:pPr algn="just" fontAlgn="base"/>
            <a:r>
              <a:rPr lang="it-IT" dirty="0"/>
              <a:t>• Vi possono infine essere </a:t>
            </a:r>
            <a:r>
              <a:rPr lang="it-IT" b="1" u="sng" dirty="0"/>
              <a:t>ipotesi di responsabilità concorrente dei genitori del minore e dell’insegnante </a:t>
            </a:r>
            <a:r>
              <a:rPr lang="it-IT" dirty="0"/>
              <a:t>(solito problema: furono adottate adeguate misure disciplinari e organizzative per evitare il danno?). Vi potrà essere responsabilità solidale solo se il fatto illecito del minore sia imputabile ad entrambi, come se il genitore, tenendo incustodita in casa un’arma, non abbia saputo evitare che il figlio minore se ne impossessi nell’atto di uscire in strada, ed il precettore o maestro non abbia saputo impedire l’uso di questa, causativo di danno al terzo, mentre l’allievo si trovava con lui. </a:t>
            </a:r>
          </a:p>
          <a:p>
            <a:pPr algn="just" fontAlgn="base"/>
            <a:r>
              <a:rPr lang="it-IT" dirty="0"/>
              <a:t>È ovvio che </a:t>
            </a:r>
            <a:r>
              <a:rPr lang="it-IT" b="1" dirty="0"/>
              <a:t>se il fatto del minore non si collega all’ insegnamento, ma derivi da mala educazione, risponderà il genitore; se connesso all’ insegnamento, il maestro.</a:t>
            </a:r>
            <a:endParaRPr lang="it-IT" dirty="0"/>
          </a:p>
          <a:p>
            <a:pPr algn="just"/>
            <a:r>
              <a:rPr lang="it-IT" dirty="0"/>
              <a:t>I viaggi di istruzione sono disciplinati nelle loro linee guida da una C.M. del 14 ottobre n. 291/1992, applicata ed applicabile ancora. Dopo l’entrata in vigore del d.lgs. 16.4.1994 n. 297, seguito del DPR 8.3.1999 n. 275 e dalla recente nota dell’11 aprile 2012 n. 2209, la materia è stata demandata all’autonomia delle singole scuole e parificata all’attività didattica curricolare. Come tale è inserita nell’offerta formativa della scuola (POF) agli alunni / studenti ed alle loro famiglie e viene normalmente integrata nel Regolamento). </a:t>
            </a:r>
          </a:p>
        </p:txBody>
      </p:sp>
      <p:sp>
        <p:nvSpPr>
          <p:cNvPr id="3" name="Segnaposto piè di pagina 2">
            <a:extLst>
              <a:ext uri="{FF2B5EF4-FFF2-40B4-BE49-F238E27FC236}">
                <a16:creationId xmlns:a16="http://schemas.microsoft.com/office/drawing/2014/main" id="{0D4F939D-821B-413D-BC0D-51C4D6C69F14}"/>
              </a:ext>
            </a:extLst>
          </p:cNvPr>
          <p:cNvSpPr>
            <a:spLocks noGrp="1"/>
          </p:cNvSpPr>
          <p:nvPr>
            <p:ph type="ftr" sz="quarter" idx="11"/>
          </p:nvPr>
        </p:nvSpPr>
        <p:spPr/>
        <p:txBody>
          <a:bodyPr/>
          <a:lstStyle/>
          <a:p>
            <a:r>
              <a:rPr lang="it-IT" dirty="0"/>
              <a:t>17</a:t>
            </a:r>
          </a:p>
        </p:txBody>
      </p:sp>
    </p:spTree>
    <p:extLst>
      <p:ext uri="{BB962C8B-B14F-4D97-AF65-F5344CB8AC3E}">
        <p14:creationId xmlns:p14="http://schemas.microsoft.com/office/powerpoint/2010/main" val="34000796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646331"/>
          </a:xfrm>
          <a:prstGeom prst="rect">
            <a:avLst/>
          </a:prstGeom>
          <a:noFill/>
        </p:spPr>
        <p:txBody>
          <a:bodyPr wrap="square" rtlCol="0">
            <a:spAutoFit/>
          </a:bodyPr>
          <a:lstStyle/>
          <a:p>
            <a:pPr algn="just"/>
            <a:endParaRPr lang="it-IT" dirty="0"/>
          </a:p>
          <a:p>
            <a:endParaRPr lang="it-IT" b="1" dirty="0">
              <a:solidFill>
                <a:srgbClr val="E89301"/>
              </a:solidFill>
              <a:latin typeface="Candara Light" panose="020E0502030303020204" pitchFamily="34" charset="0"/>
            </a:endParaRPr>
          </a:p>
        </p:txBody>
      </p:sp>
      <p:sp>
        <p:nvSpPr>
          <p:cNvPr id="2" name="CasellaDiTesto 1">
            <a:extLst>
              <a:ext uri="{FF2B5EF4-FFF2-40B4-BE49-F238E27FC236}">
                <a16:creationId xmlns:a16="http://schemas.microsoft.com/office/drawing/2014/main" id="{ABCC9A42-375A-4BCC-85D7-6EE36ADB204C}"/>
              </a:ext>
            </a:extLst>
          </p:cNvPr>
          <p:cNvSpPr txBox="1"/>
          <p:nvPr/>
        </p:nvSpPr>
        <p:spPr>
          <a:xfrm>
            <a:off x="274320" y="493776"/>
            <a:ext cx="11192256" cy="5078313"/>
          </a:xfrm>
          <a:prstGeom prst="rect">
            <a:avLst/>
          </a:prstGeom>
          <a:noFill/>
        </p:spPr>
        <p:txBody>
          <a:bodyPr wrap="square" rtlCol="0">
            <a:spAutoFit/>
          </a:bodyPr>
          <a:lstStyle/>
          <a:p>
            <a:pPr algn="just"/>
            <a:r>
              <a:rPr lang="it-IT" dirty="0"/>
              <a:t>La scelta del viaggio d’istruzione dovrà in linea di massima essere progettata, organizzata e poi effettuata valutando: A) L’opportunità della gita in relazione al grado di maturazione degli allievi con riferimento soprattutto all’età ed al conseguente presunto livello di autonomia degli stessi; B) Gli aspetti organizzativi.</a:t>
            </a:r>
          </a:p>
          <a:p>
            <a:pPr algn="just"/>
            <a:endParaRPr lang="it-IT" dirty="0"/>
          </a:p>
          <a:p>
            <a:pPr algn="just"/>
            <a:r>
              <a:rPr lang="it-IT" b="1" dirty="0"/>
              <a:t>Il caso</a:t>
            </a:r>
            <a:r>
              <a:rPr lang="it-IT" dirty="0"/>
              <a:t>: Una ragazzina di 16 anni in gita scolastica </a:t>
            </a:r>
            <a:r>
              <a:rPr lang="it-IT" u="sng" dirty="0"/>
              <a:t>scavalca il parapetto del balcone dell’albergo e cade.</a:t>
            </a:r>
            <a:r>
              <a:rPr lang="it-IT" dirty="0"/>
              <a:t> La decisione: i </a:t>
            </a:r>
            <a:r>
              <a:rPr lang="it-IT" u="sng" dirty="0"/>
              <a:t>responsabili </a:t>
            </a:r>
            <a:r>
              <a:rPr lang="it-IT" dirty="0"/>
              <a:t>vengono individuati </a:t>
            </a:r>
            <a:r>
              <a:rPr lang="it-IT" u="sng" dirty="0"/>
              <a:t>nell’albergatore, nella scuola e nel docente </a:t>
            </a:r>
            <a:r>
              <a:rPr lang="it-IT" dirty="0"/>
              <a:t>l’insegnante assume uno specifico obbligo di protezione e vigilanza, onde evitare che l’allievo procuri da solo un danno a se stesso; “</a:t>
            </a:r>
            <a:r>
              <a:rPr lang="it-IT" i="1" dirty="0"/>
              <a:t>pertanto, nelle controversie instaurate per il risarcimento del danno da autolesione nei confronti dell’istituto scolastico e dell’insegnante, è applicabile il regime probatorio desumibile dall’art. 1218 cod. civ., sicché, mentre l’attore deve provare che il danno si è verificato nel corso dello svolgimento del rapporto, sull’altra parte incombe l’onere di dimostrare che l’evento dannoso è stato determinato da causa non imputabile né alla scuola né all’insegnante</a:t>
            </a:r>
            <a:r>
              <a:rPr lang="it-IT" dirty="0"/>
              <a:t>” (Cassazione, III sez. civile, n. 1769/2012).</a:t>
            </a:r>
          </a:p>
          <a:p>
            <a:pPr algn="just"/>
            <a:endParaRPr lang="it-IT" dirty="0"/>
          </a:p>
          <a:p>
            <a:pPr algn="just"/>
            <a:r>
              <a:rPr lang="it-IT" b="1" dirty="0"/>
              <a:t>Principio:</a:t>
            </a:r>
            <a:r>
              <a:rPr lang="it-IT" dirty="0"/>
              <a:t> «</a:t>
            </a:r>
            <a:r>
              <a:rPr lang="it-IT" i="1" dirty="0"/>
              <a:t>Proprio </a:t>
            </a:r>
            <a:r>
              <a:rPr lang="it-IT" i="1" u="sng" dirty="0"/>
              <a:t>perché il rischio che, lasciati in balia di se stessi, i minori possano compiere atti incontrollati </a:t>
            </a:r>
            <a:r>
              <a:rPr lang="it-IT" i="1" dirty="0"/>
              <a:t>e potenzialmente autolesivi, all’istituzione è imposto un </a:t>
            </a:r>
            <a:r>
              <a:rPr lang="it-IT" i="1" u="sng" dirty="0"/>
              <a:t>obbligo di diligenza per così dire preventivo, consistente, quanto alla gita scolastica, nella scelta di vettori e di strutture alberghiere che non possano</a:t>
            </a:r>
            <a:r>
              <a:rPr lang="it-IT" i="1" dirty="0"/>
              <a:t>, al momento della loro scelta, né al momento della fruizione, </a:t>
            </a:r>
            <a:r>
              <a:rPr lang="it-IT" i="1" u="sng" dirty="0"/>
              <a:t>presentare rischi o pericoli </a:t>
            </a:r>
            <a:r>
              <a:rPr lang="it-IT" i="1" dirty="0"/>
              <a:t>per l’incolumità degli alunni. (…)</a:t>
            </a:r>
            <a:r>
              <a:rPr lang="it-IT" dirty="0"/>
              <a:t>»</a:t>
            </a:r>
          </a:p>
          <a:p>
            <a:pPr algn="just"/>
            <a:endParaRPr lang="it-IT" dirty="0"/>
          </a:p>
        </p:txBody>
      </p:sp>
      <p:sp>
        <p:nvSpPr>
          <p:cNvPr id="3" name="Segnaposto piè di pagina 2">
            <a:extLst>
              <a:ext uri="{FF2B5EF4-FFF2-40B4-BE49-F238E27FC236}">
                <a16:creationId xmlns:a16="http://schemas.microsoft.com/office/drawing/2014/main" id="{A30A3DD0-C63A-4FA7-A0A0-2006376F1DCF}"/>
              </a:ext>
            </a:extLst>
          </p:cNvPr>
          <p:cNvSpPr>
            <a:spLocks noGrp="1"/>
          </p:cNvSpPr>
          <p:nvPr>
            <p:ph type="ftr" sz="quarter" idx="11"/>
          </p:nvPr>
        </p:nvSpPr>
        <p:spPr/>
        <p:txBody>
          <a:bodyPr/>
          <a:lstStyle/>
          <a:p>
            <a:r>
              <a:rPr lang="it-IT" dirty="0"/>
              <a:t>18</a:t>
            </a:r>
          </a:p>
        </p:txBody>
      </p:sp>
    </p:spTree>
    <p:extLst>
      <p:ext uri="{BB962C8B-B14F-4D97-AF65-F5344CB8AC3E}">
        <p14:creationId xmlns:p14="http://schemas.microsoft.com/office/powerpoint/2010/main" val="1136002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8BACA3C-FCDB-4128-9E67-3B078D4F44D5}"/>
              </a:ext>
            </a:extLst>
          </p:cNvPr>
          <p:cNvSpPr txBox="1"/>
          <p:nvPr/>
        </p:nvSpPr>
        <p:spPr>
          <a:xfrm>
            <a:off x="292608" y="219456"/>
            <a:ext cx="11603736" cy="5909310"/>
          </a:xfrm>
          <a:prstGeom prst="rect">
            <a:avLst/>
          </a:prstGeom>
          <a:noFill/>
        </p:spPr>
        <p:txBody>
          <a:bodyPr wrap="square" rtlCol="0">
            <a:spAutoFit/>
          </a:bodyPr>
          <a:lstStyle/>
          <a:p>
            <a:pPr algn="ctr"/>
            <a:r>
              <a:rPr lang="it-IT" b="1" dirty="0"/>
              <a:t>Sulla responsabilità disciplinare. </a:t>
            </a:r>
          </a:p>
          <a:p>
            <a:pPr algn="just"/>
            <a:r>
              <a:rPr lang="it-IT" dirty="0"/>
              <a:t>La materia disciplinare nel pubblico impiego è regolamentata da una serie di fonti stratificatesi nel tempo tanto di rango legislativo, in particolare il </a:t>
            </a:r>
            <a:r>
              <a:rPr lang="it-IT" b="1" dirty="0" err="1"/>
              <a:t>D.lgs</a:t>
            </a:r>
            <a:r>
              <a:rPr lang="it-IT" b="1" dirty="0"/>
              <a:t> 165 del 2001</a:t>
            </a:r>
            <a:r>
              <a:rPr lang="it-IT" dirty="0"/>
              <a:t>, che di rango contrattuale (la contrattazione collettiva relativa ai singoli comparti) che rendono il quadro giuridico di riferimento molto articolato e complesso. </a:t>
            </a:r>
          </a:p>
          <a:p>
            <a:pPr algn="just"/>
            <a:r>
              <a:rPr lang="it-IT" dirty="0"/>
              <a:t>Come è noto, l’organizzazione dell’istruzione e la disciplina del personale scolastico sono da sempre oggetto di disposizioni di carattere speciale. </a:t>
            </a:r>
          </a:p>
          <a:p>
            <a:endParaRPr lang="it-IT" dirty="0"/>
          </a:p>
          <a:p>
            <a:pPr algn="just"/>
            <a:r>
              <a:rPr lang="it-IT" dirty="0"/>
              <a:t>Le violazioni da parte dei dipendenti, degli obblighi disciplinati all’art. 11 (Obblighi del dipendente/ CCNL 2016-2018 del Comparto Istruzione e Ricerca) danno luogo, secondo la gravità dell’infrazione, all’applicazione delle seguenti sanzioni disciplinari previo procedimento disciplinare: </a:t>
            </a:r>
            <a:r>
              <a:rPr lang="it-IT" b="1" dirty="0"/>
              <a:t>a) </a:t>
            </a:r>
            <a:r>
              <a:rPr lang="it-IT" dirty="0"/>
              <a:t>rimprovero verbale; </a:t>
            </a:r>
            <a:r>
              <a:rPr lang="it-IT" b="1" dirty="0"/>
              <a:t>b)</a:t>
            </a:r>
            <a:r>
              <a:rPr lang="it-IT" dirty="0"/>
              <a:t> rimprovero scritto (censura); </a:t>
            </a:r>
            <a:r>
              <a:rPr lang="it-IT" b="1" dirty="0"/>
              <a:t>c) </a:t>
            </a:r>
            <a:r>
              <a:rPr lang="it-IT" dirty="0"/>
              <a:t>multa di importo variabile fino ad un massimo di quattro ore di retribuzione; </a:t>
            </a:r>
            <a:r>
              <a:rPr lang="it-IT" b="1" dirty="0"/>
              <a:t>d)</a:t>
            </a:r>
            <a:r>
              <a:rPr lang="it-IT" dirty="0"/>
              <a:t> sospensione dal servizio con privazione della retribuzione fino a dieci giorni; </a:t>
            </a:r>
            <a:r>
              <a:rPr lang="it-IT" b="1" dirty="0"/>
              <a:t>e)</a:t>
            </a:r>
            <a:r>
              <a:rPr lang="it-IT" dirty="0"/>
              <a:t> sospensione dal servizio con privazione della retribuzione da 11 giorni fino ad un massimo di sei mesi; </a:t>
            </a:r>
            <a:r>
              <a:rPr lang="it-IT" b="1" dirty="0"/>
              <a:t>f) </a:t>
            </a:r>
            <a:r>
              <a:rPr lang="it-IT" dirty="0"/>
              <a:t>licenziamento con preavviso; </a:t>
            </a:r>
            <a:r>
              <a:rPr lang="it-IT" b="1" dirty="0"/>
              <a:t>g) </a:t>
            </a:r>
            <a:r>
              <a:rPr lang="it-IT" dirty="0"/>
              <a:t>licenziamento senza preavviso. </a:t>
            </a:r>
          </a:p>
          <a:p>
            <a:pPr algn="just"/>
            <a:endParaRPr lang="it-IT" dirty="0"/>
          </a:p>
          <a:p>
            <a:pPr algn="just"/>
            <a:r>
              <a:rPr lang="it-IT" dirty="0"/>
              <a:t>Sono anche previste, dal d </a:t>
            </a:r>
            <a:r>
              <a:rPr lang="it-IT" dirty="0" err="1"/>
              <a:t>D.Lgs.</a:t>
            </a:r>
            <a:r>
              <a:rPr lang="it-IT" dirty="0"/>
              <a:t> n. 165/2001, le seguenti sanzioni disciplinari, per le quali l’autorità disciplinare si identifica, in ogni caso, nell’ufficio per i procedimenti disciplinari: a) sospensione dal servizio con privazione della retribuzione fino ad un massimo di quindici giorni, ai sensi dell’art. 55-bis, comma 7, del </a:t>
            </a:r>
            <a:r>
              <a:rPr lang="it-IT" dirty="0" err="1"/>
              <a:t>D.Lgs.</a:t>
            </a:r>
            <a:r>
              <a:rPr lang="it-IT" dirty="0"/>
              <a:t> n. 165/2001; b) sospensione dal servizio con privazione della retribuzione da un minimo di tre giorni fino ad un massimo di tre mesi, ai sensi dell’art. 55-sexies, comma 1; c) sospensione dal servizio con privazione della retribuzione fino ad un massimo di tre mesi, ai sensi dell’art. 55- sexies, comma 3 del </a:t>
            </a:r>
            <a:r>
              <a:rPr lang="it-IT" dirty="0" err="1"/>
              <a:t>D.Lgs.</a:t>
            </a:r>
            <a:r>
              <a:rPr lang="it-IT" dirty="0"/>
              <a:t> n. 165/2001.</a:t>
            </a:r>
            <a:endParaRPr lang="it-IT" b="1" dirty="0"/>
          </a:p>
          <a:p>
            <a:endParaRPr lang="it-IT" b="1" dirty="0"/>
          </a:p>
        </p:txBody>
      </p:sp>
      <p:sp>
        <p:nvSpPr>
          <p:cNvPr id="3" name="Segnaposto piè di pagina 2">
            <a:extLst>
              <a:ext uri="{FF2B5EF4-FFF2-40B4-BE49-F238E27FC236}">
                <a16:creationId xmlns:a16="http://schemas.microsoft.com/office/drawing/2014/main" id="{825DBCE7-5CB7-4B66-9106-2C424F7C2BB8}"/>
              </a:ext>
            </a:extLst>
          </p:cNvPr>
          <p:cNvSpPr>
            <a:spLocks noGrp="1"/>
          </p:cNvSpPr>
          <p:nvPr>
            <p:ph type="ftr" sz="quarter" idx="11"/>
          </p:nvPr>
        </p:nvSpPr>
        <p:spPr/>
        <p:txBody>
          <a:bodyPr/>
          <a:lstStyle/>
          <a:p>
            <a:r>
              <a:rPr lang="it-IT" dirty="0"/>
              <a:t>19</a:t>
            </a:r>
          </a:p>
        </p:txBody>
      </p:sp>
    </p:spTree>
    <p:extLst>
      <p:ext uri="{BB962C8B-B14F-4D97-AF65-F5344CB8AC3E}">
        <p14:creationId xmlns:p14="http://schemas.microsoft.com/office/powerpoint/2010/main" val="806196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8BACA3C-FCDB-4128-9E67-3B078D4F44D5}"/>
              </a:ext>
            </a:extLst>
          </p:cNvPr>
          <p:cNvSpPr txBox="1"/>
          <p:nvPr/>
        </p:nvSpPr>
        <p:spPr>
          <a:xfrm>
            <a:off x="292608" y="219456"/>
            <a:ext cx="11603736" cy="5632311"/>
          </a:xfrm>
          <a:prstGeom prst="rect">
            <a:avLst/>
          </a:prstGeom>
          <a:noFill/>
        </p:spPr>
        <p:txBody>
          <a:bodyPr wrap="square" rtlCol="0">
            <a:spAutoFit/>
          </a:bodyPr>
          <a:lstStyle/>
          <a:p>
            <a:pPr algn="just"/>
            <a:r>
              <a:rPr lang="it-IT" u="sng" dirty="0"/>
              <a:t>Il citato CCNL 2016/2018 per il comparto Istruzione e Ricerca, infatti, differenzia il personale ATA, per il quale detta disposizioni in materia di responsabilità disciplinare (artt. 10/17)</a:t>
            </a:r>
            <a:r>
              <a:rPr lang="it-IT" dirty="0"/>
              <a:t> </a:t>
            </a:r>
            <a:r>
              <a:rPr lang="it-IT" u="sng" dirty="0"/>
              <a:t>dal personale docente, per il quale rinvia ad una specifica sessione negoziale la definizione della tipologia delle infrazioni e delle sanzioni</a:t>
            </a:r>
            <a:r>
              <a:rPr lang="it-IT" dirty="0"/>
              <a:t>, nonché l’individuazione di una specifica procedura di conciliazione non obbligatoria (art. 29). Per quanto concerne il personale docente, poiché l’intervento riformatore avutosi con la legge Madia (</a:t>
            </a:r>
            <a:r>
              <a:rPr lang="it-IT" dirty="0" err="1"/>
              <a:t>D.lgs</a:t>
            </a:r>
            <a:r>
              <a:rPr lang="it-IT" dirty="0"/>
              <a:t> 75/17) ha toccato il procedimento di irrogazione, ma non anche le condotte illecite e le sanzioni, queste continuano ad essere regolate dalla legge previgente. </a:t>
            </a:r>
          </a:p>
          <a:p>
            <a:pPr algn="just"/>
            <a:endParaRPr lang="it-IT" b="1" dirty="0"/>
          </a:p>
          <a:p>
            <a:pPr algn="just"/>
            <a:endParaRPr lang="it-IT" b="1" dirty="0"/>
          </a:p>
          <a:p>
            <a:pPr algn="just"/>
            <a:r>
              <a:rPr lang="it-IT" b="1" dirty="0"/>
              <a:t>Codice disciplinare del personale scolastico:</a:t>
            </a:r>
          </a:p>
          <a:p>
            <a:pPr algn="just"/>
            <a:r>
              <a:rPr lang="it-IT" u="sng" dirty="0"/>
              <a:t>Il DPR 62/2013 (come modificato dal DPR 81/2023</a:t>
            </a:r>
            <a:r>
              <a:rPr lang="en-US" u="sng" dirty="0"/>
              <a:t>)</a:t>
            </a:r>
            <a:r>
              <a:rPr lang="it-IT" u="sng" dirty="0"/>
              <a:t>, </a:t>
            </a:r>
            <a:r>
              <a:rPr lang="it-IT" b="1" u="sng" dirty="0"/>
              <a:t>codice di comportamento dei dipendenti pubblici</a:t>
            </a:r>
            <a:r>
              <a:rPr lang="it-IT" u="sng" dirty="0"/>
              <a:t>, si applica a tutti i dipendenti pubblici e quindi anche al personale dirigente, docente, amministrativo, tecnico e ausiliario della scuola.</a:t>
            </a:r>
          </a:p>
          <a:p>
            <a:pPr algn="just"/>
            <a:r>
              <a:rPr lang="it-IT" dirty="0"/>
              <a:t>Il codice disciplinare del</a:t>
            </a:r>
            <a:r>
              <a:rPr lang="it-IT" b="1" dirty="0"/>
              <a:t> personale dirigente scolastico</a:t>
            </a:r>
            <a:r>
              <a:rPr lang="it-IT" dirty="0"/>
              <a:t> è contenuto nel CCNL  2006-2009 dell’area V della dirigenza.</a:t>
            </a:r>
          </a:p>
          <a:p>
            <a:pPr algn="just"/>
            <a:r>
              <a:rPr lang="it-IT" dirty="0"/>
              <a:t>Il codice disciplinare del</a:t>
            </a:r>
            <a:r>
              <a:rPr lang="it-IT" b="1" dirty="0"/>
              <a:t> personale docente</a:t>
            </a:r>
            <a:r>
              <a:rPr lang="it-IT" dirty="0"/>
              <a:t> è contenuto nel decreto legislativo 297 del 16/04/1994 (e successive modifiche e integrazioni) agli articoli 492-501 per i docenti a tempo indeterminato e all’articolo 535 per i docenti a tempo determinato.</a:t>
            </a:r>
          </a:p>
          <a:p>
            <a:pPr algn="just"/>
            <a:r>
              <a:rPr lang="it-IT" dirty="0"/>
              <a:t>Il codice disciplinare del </a:t>
            </a:r>
            <a:r>
              <a:rPr lang="it-IT" b="1" dirty="0"/>
              <a:t>personale ATA</a:t>
            </a:r>
            <a:r>
              <a:rPr lang="it-IT" dirty="0"/>
              <a:t> è contenuto negli articoli 10-17 del CCNL 2016-2017, ed in particolare all’articolo 13.</a:t>
            </a:r>
          </a:p>
          <a:p>
            <a:endParaRPr lang="it-IT" b="1" dirty="0"/>
          </a:p>
          <a:p>
            <a:pPr algn="ctr"/>
            <a:endParaRPr lang="it-IT" b="1" dirty="0"/>
          </a:p>
          <a:p>
            <a:pPr algn="ctr"/>
            <a:endParaRPr lang="it-IT" dirty="0"/>
          </a:p>
        </p:txBody>
      </p:sp>
      <p:sp>
        <p:nvSpPr>
          <p:cNvPr id="3" name="Segnaposto piè di pagina 2">
            <a:extLst>
              <a:ext uri="{FF2B5EF4-FFF2-40B4-BE49-F238E27FC236}">
                <a16:creationId xmlns:a16="http://schemas.microsoft.com/office/drawing/2014/main" id="{825DBCE7-5CB7-4B66-9106-2C424F7C2BB8}"/>
              </a:ext>
            </a:extLst>
          </p:cNvPr>
          <p:cNvSpPr>
            <a:spLocks noGrp="1"/>
          </p:cNvSpPr>
          <p:nvPr>
            <p:ph type="ftr" sz="quarter" idx="11"/>
          </p:nvPr>
        </p:nvSpPr>
        <p:spPr/>
        <p:txBody>
          <a:bodyPr/>
          <a:lstStyle/>
          <a:p>
            <a:r>
              <a:rPr lang="it-IT" dirty="0"/>
              <a:t>20</a:t>
            </a:r>
          </a:p>
        </p:txBody>
      </p:sp>
    </p:spTree>
    <p:extLst>
      <p:ext uri="{BB962C8B-B14F-4D97-AF65-F5344CB8AC3E}">
        <p14:creationId xmlns:p14="http://schemas.microsoft.com/office/powerpoint/2010/main" val="4148827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5909310"/>
          </a:xfrm>
          <a:prstGeom prst="rect">
            <a:avLst/>
          </a:prstGeom>
          <a:noFill/>
        </p:spPr>
        <p:txBody>
          <a:bodyPr wrap="square" rtlCol="0">
            <a:spAutoFit/>
          </a:bodyPr>
          <a:lstStyle/>
          <a:p>
            <a:r>
              <a:rPr lang="it-IT" dirty="0"/>
              <a:t>Per il personale docente ed educativo l’art. 29 del CCNL 2016/2018 comma 1, rinvia la definizione della tipologia delle infrazioni disciplinari e delle relative sanzioni ad una successiva sessione negoziale, disponendo però l’immediata introduzione di </a:t>
            </a:r>
            <a:r>
              <a:rPr lang="it-IT" u="sng" dirty="0"/>
              <a:t>due nuovi casi di destituzione </a:t>
            </a:r>
            <a:r>
              <a:rPr lang="it-IT" dirty="0"/>
              <a:t>che si aggiungono a quelli previsti dal Testo Unico istruzioni: </a:t>
            </a:r>
          </a:p>
          <a:p>
            <a:r>
              <a:rPr lang="it-IT" dirty="0"/>
              <a:t>- </a:t>
            </a:r>
            <a:r>
              <a:rPr lang="it-IT" u="sng" dirty="0"/>
              <a:t>atti e comportamenti o molestie a carattere sessuale che riguardano gli studenti affidati alla vigilanza del personale</a:t>
            </a:r>
            <a:r>
              <a:rPr lang="it-IT" dirty="0"/>
              <a:t>, anche ove non sussista la gravità o la reiterazione; </a:t>
            </a:r>
          </a:p>
          <a:p>
            <a:r>
              <a:rPr lang="it-IT" u="sng" dirty="0"/>
              <a:t>- dichiarazioni false e mandaci che abbiano l’effetto di far conseguire, al personale che la ha rese, un vantaggio nelle procedure di mobilità territoriale o professionale.</a:t>
            </a:r>
          </a:p>
          <a:p>
            <a:r>
              <a:rPr lang="it-IT" dirty="0"/>
              <a:t>Naturale che tali fatti siano rilevanti sia a livello disciplinare sia a livello penale con la configurazione dei reati del caso.</a:t>
            </a:r>
          </a:p>
          <a:p>
            <a:pPr algn="just"/>
            <a:r>
              <a:rPr lang="it-IT" dirty="0"/>
              <a:t>Nelle more della sessione negoziale, in materia il CCNL lascia in vigore quanto stabilito dal D.lgs. 297/1994 con le modifiche ad esso apportate in relazione ai suddetti casi di destituzione.</a:t>
            </a:r>
          </a:p>
          <a:p>
            <a:r>
              <a:rPr lang="it-IT" u="sng" dirty="0"/>
              <a:t>Le </a:t>
            </a:r>
            <a:r>
              <a:rPr lang="it-IT" b="1" u="sng" dirty="0"/>
              <a:t>sanzioni disciplinari </a:t>
            </a:r>
            <a:r>
              <a:rPr lang="it-IT" u="sng" dirty="0"/>
              <a:t>del personale docente individuate dal T.U. Istruzione (D.lgs. 297/1994) </a:t>
            </a:r>
            <a:r>
              <a:rPr lang="it-IT" dirty="0"/>
              <a:t>:</a:t>
            </a:r>
          </a:p>
          <a:p>
            <a:r>
              <a:rPr lang="it-IT" dirty="0"/>
              <a:t>- </a:t>
            </a:r>
            <a:r>
              <a:rPr lang="it-IT" b="1" dirty="0"/>
              <a:t>Censura</a:t>
            </a:r>
            <a:r>
              <a:rPr lang="it-IT" dirty="0"/>
              <a:t>: è una dichiarazione di </a:t>
            </a:r>
            <a:r>
              <a:rPr lang="it-IT" b="1" dirty="0"/>
              <a:t>biasimo scritta e motivata</a:t>
            </a:r>
            <a:r>
              <a:rPr lang="it-IT" dirty="0"/>
              <a:t>, che viene inflitta per mancanze non gravi riguardanti i doveri inerenti alla funzione docente o i doveri d’ufficio (art. 493);</a:t>
            </a:r>
          </a:p>
          <a:p>
            <a:r>
              <a:rPr lang="it-IT" dirty="0"/>
              <a:t>- </a:t>
            </a:r>
            <a:r>
              <a:rPr lang="it-IT" b="1" dirty="0"/>
              <a:t>Sospensione dall’insegnamento o dall’ufficio</a:t>
            </a:r>
            <a:r>
              <a:rPr lang="it-IT" dirty="0"/>
              <a:t>: consiste nel divieto di esercitare la funzione docente, con la perdita della retribuzione per il relativo periodo.</a:t>
            </a:r>
          </a:p>
          <a:p>
            <a:r>
              <a:rPr lang="it-IT" dirty="0"/>
              <a:t>L’art. </a:t>
            </a:r>
            <a:r>
              <a:rPr lang="it-IT" b="1" dirty="0"/>
              <a:t>494 prevede la sospensione dall’insegnamento o dall’ufficio fino a un mese</a:t>
            </a:r>
            <a:r>
              <a:rPr lang="it-IT" dirty="0"/>
              <a:t> per:</a:t>
            </a:r>
          </a:p>
          <a:p>
            <a:r>
              <a:rPr lang="it-IT" dirty="0"/>
              <a:t>a) per atti non conformi alle responsabilità, ai doveri e alla correttezza inerenti alla funzione o per gravi negligenze in servizio;</a:t>
            </a:r>
          </a:p>
          <a:p>
            <a:r>
              <a:rPr lang="it-IT" dirty="0"/>
              <a:t>b) per violazione del segreto d’ufficio inerente ad atti o attività non soggetti a pubblicità;</a:t>
            </a:r>
          </a:p>
          <a:p>
            <a:r>
              <a:rPr lang="it-IT" dirty="0"/>
              <a:t>c) per avere omesso di compiere gli atti dovuti in relazione ai doveri di vigilanza.</a:t>
            </a:r>
          </a:p>
          <a:p>
            <a:endParaRPr lang="it-IT" dirty="0">
              <a:effectLst/>
            </a:endParaRPr>
          </a:p>
        </p:txBody>
      </p:sp>
      <p:sp>
        <p:nvSpPr>
          <p:cNvPr id="2" name="Segnaposto piè di pagina 1">
            <a:extLst>
              <a:ext uri="{FF2B5EF4-FFF2-40B4-BE49-F238E27FC236}">
                <a16:creationId xmlns:a16="http://schemas.microsoft.com/office/drawing/2014/main" id="{BB883AE3-243D-4BF2-BEB1-B04BDF029C08}"/>
              </a:ext>
            </a:extLst>
          </p:cNvPr>
          <p:cNvSpPr>
            <a:spLocks noGrp="1"/>
          </p:cNvSpPr>
          <p:nvPr>
            <p:ph type="ftr" sz="quarter" idx="11"/>
          </p:nvPr>
        </p:nvSpPr>
        <p:spPr/>
        <p:txBody>
          <a:bodyPr/>
          <a:lstStyle/>
          <a:p>
            <a:r>
              <a:rPr lang="it-IT" dirty="0"/>
              <a:t>21</a:t>
            </a:r>
          </a:p>
        </p:txBody>
      </p:sp>
    </p:spTree>
    <p:extLst>
      <p:ext uri="{BB962C8B-B14F-4D97-AF65-F5344CB8AC3E}">
        <p14:creationId xmlns:p14="http://schemas.microsoft.com/office/powerpoint/2010/main" val="404196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398890" y="136525"/>
            <a:ext cx="11307557" cy="6340197"/>
          </a:xfrm>
          <a:prstGeom prst="rect">
            <a:avLst/>
          </a:prstGeom>
          <a:noFill/>
        </p:spPr>
        <p:txBody>
          <a:bodyPr wrap="square" rtlCol="0">
            <a:spAutoFit/>
          </a:bodyPr>
          <a:lstStyle/>
          <a:p>
            <a:endParaRPr lang="it-IT" sz="2000" b="1" dirty="0">
              <a:solidFill>
                <a:srgbClr val="E89301"/>
              </a:solidFill>
              <a:latin typeface="Candara Light" panose="020E0502030303020204" pitchFamily="34" charset="0"/>
            </a:endParaRPr>
          </a:p>
          <a:p>
            <a:r>
              <a:rPr lang="it-IT" b="1" dirty="0"/>
              <a:t>L’art. 495 invece prevede la più grave sanzione consistente nella sospensione dall’insegnamento o dall’ufficio da oltre un mese a sei mesi per</a:t>
            </a:r>
            <a:r>
              <a:rPr lang="it-IT" dirty="0"/>
              <a:t>:</a:t>
            </a:r>
          </a:p>
          <a:p>
            <a:r>
              <a:rPr lang="it-IT" dirty="0"/>
              <a:t>nei casi previsti dall'articolo 494 qualora le infrazioni abbiano carattere di particolare gravità;</a:t>
            </a:r>
            <a:br>
              <a:rPr lang="it-IT" dirty="0"/>
            </a:br>
            <a:r>
              <a:rPr lang="it-IT" dirty="0"/>
              <a:t>b) per uso dell'impiego ai fini di interesse personale;</a:t>
            </a:r>
            <a:br>
              <a:rPr lang="it-IT" dirty="0"/>
            </a:br>
            <a:r>
              <a:rPr lang="it-IT" dirty="0"/>
              <a:t>c) per atti in violazione dei propri doveri che pregiudichino il regolare funzionamento della scuola e per concorso negli stessi atti;</a:t>
            </a:r>
            <a:br>
              <a:rPr lang="it-IT" dirty="0"/>
            </a:br>
            <a:r>
              <a:rPr lang="it-IT" dirty="0"/>
              <a:t>d) per abuso di autorità.</a:t>
            </a:r>
          </a:p>
          <a:p>
            <a:r>
              <a:rPr lang="it-IT" b="1" dirty="0"/>
              <a:t>Art. 496 - Sospensione dall'insegnamento o dall'ufficio per un periodo di sei mesi e utilizzazione in compiti diversi:</a:t>
            </a:r>
          </a:p>
          <a:p>
            <a:r>
              <a:rPr lang="it-IT" b="1" dirty="0"/>
              <a:t>1</a:t>
            </a:r>
            <a:r>
              <a:rPr lang="it-IT" dirty="0"/>
              <a:t>. … è inflitta per il compimento di uno o più atti di particolare gravità integranti reati puniti con pena detentiva non inferiore nel massimo a tre anni, per i quali sia stata pronunciata sentenza irrevocabile di condanna ovvero sentenza di condanna nel giudizio di primo grado confermata in grado di appello, e in ogni altro caso in cui sia stata inflitta la pena accessoria dell'interdizione temporanea dai pubblici uffici o della sospensione dall'esercizio della potestà dei genitori. In ogni caso gli atti per i quali è inflitta la sanzione devono essere non conformi ai doveri specifici inerenti alla funzione e denotare l'incompatibilità del soggetto a svolgere i compiti del proprio ufficio nell'esplicazione del rapporto educativo</a:t>
            </a:r>
            <a:br>
              <a:rPr lang="it-IT" dirty="0"/>
            </a:br>
            <a:r>
              <a:rPr lang="it-IT" b="1" dirty="0"/>
              <a:t>2</a:t>
            </a:r>
            <a:r>
              <a:rPr lang="it-IT" dirty="0"/>
              <a:t>. Con decreto del Ministro della pubblica istruzione sono disposti i compiti diversi, di corrispondente qualifica funzionale, presso l'Amministrazione centrale o gli uffici scolastici regionali e provinciali, ai quali è assegnato il personale che ha riportato detta sanzione.</a:t>
            </a:r>
            <a:br>
              <a:rPr lang="it-IT" dirty="0"/>
            </a:br>
            <a:r>
              <a:rPr lang="it-IT" dirty="0"/>
              <a:t>3. </a:t>
            </a:r>
            <a:r>
              <a:rPr lang="it-IT" sz="2000" dirty="0"/>
              <a:t>In corrispondenza del numero delle unità di personale utilizzate in compiti diversi ai sensi del presente articolo, sono lasciati vacanti altrettanti posti nel contingente previsto dall'articolo 456 comma 1.</a:t>
            </a:r>
          </a:p>
          <a:p>
            <a:endParaRPr lang="it-IT" sz="2000" dirty="0"/>
          </a:p>
          <a:p>
            <a:endParaRPr lang="it-IT" sz="2000" dirty="0">
              <a:solidFill>
                <a:schemeClr val="tx1">
                  <a:lumMod val="75000"/>
                  <a:lumOff val="25000"/>
                </a:schemeClr>
              </a:solidFill>
              <a:latin typeface="Raleway" panose="020B0503030101060003" pitchFamily="34" charset="77"/>
            </a:endParaRPr>
          </a:p>
        </p:txBody>
      </p:sp>
      <p:sp>
        <p:nvSpPr>
          <p:cNvPr id="2" name="Segnaposto piè di pagina 1">
            <a:extLst>
              <a:ext uri="{FF2B5EF4-FFF2-40B4-BE49-F238E27FC236}">
                <a16:creationId xmlns:a16="http://schemas.microsoft.com/office/drawing/2014/main" id="{83131798-04EC-4AB2-8F98-643175643A4E}"/>
              </a:ext>
            </a:extLst>
          </p:cNvPr>
          <p:cNvSpPr>
            <a:spLocks noGrp="1"/>
          </p:cNvSpPr>
          <p:nvPr>
            <p:ph type="ftr" sz="quarter" idx="11"/>
          </p:nvPr>
        </p:nvSpPr>
        <p:spPr/>
        <p:txBody>
          <a:bodyPr/>
          <a:lstStyle/>
          <a:p>
            <a:r>
              <a:rPr lang="it-IT" dirty="0"/>
              <a:t>22</a:t>
            </a:r>
          </a:p>
        </p:txBody>
      </p:sp>
    </p:spTree>
    <p:extLst>
      <p:ext uri="{BB962C8B-B14F-4D97-AF65-F5344CB8AC3E}">
        <p14:creationId xmlns:p14="http://schemas.microsoft.com/office/powerpoint/2010/main" val="4049577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398890" y="12013"/>
            <a:ext cx="11394219" cy="5909310"/>
          </a:xfrm>
          <a:prstGeom prst="rect">
            <a:avLst/>
          </a:prstGeom>
          <a:noFill/>
        </p:spPr>
        <p:txBody>
          <a:bodyPr wrap="square" rtlCol="0">
            <a:spAutoFit/>
          </a:bodyPr>
          <a:lstStyle/>
          <a:p>
            <a:r>
              <a:rPr lang="it-IT" b="1" dirty="0"/>
              <a:t>Destituzione: risoluzione del rapporto di pubblico impiego (art. 498) per</a:t>
            </a:r>
            <a:r>
              <a:rPr lang="it-IT" dirty="0"/>
              <a:t>:</a:t>
            </a:r>
          </a:p>
          <a:p>
            <a:r>
              <a:rPr lang="it-IT" dirty="0"/>
              <a:t>a) per atti che siano in grave contrasto con i doveri inerenti alla funzione;</a:t>
            </a:r>
          </a:p>
          <a:p>
            <a:r>
              <a:rPr lang="it-IT" dirty="0"/>
              <a:t>b) per attività dolosa che abbia portato grave pregiudizio alla scuola, alla pubblica amministrazione, agli alunni, alle famiglie;</a:t>
            </a:r>
          </a:p>
          <a:p>
            <a:r>
              <a:rPr lang="it-IT" dirty="0"/>
              <a:t>c) per illecito uso o distrazione dei beni della scuola o di somme amministrate o tenute in deposito, o per concorso negli stessi fatti o per tolleranza di tali atti commessi da altri operatori della medesima scuola o ufficio, sui quali, in relazione alla funzione, si abbiano compiti di vigilanza;</a:t>
            </a:r>
          </a:p>
          <a:p>
            <a:r>
              <a:rPr lang="it-IT" dirty="0"/>
              <a:t>d) per gravi atti di inottemperanza a disposizioni legittime commessi pubblicamente nell’esercizio delle funzioni, o per concorso negli stessi;</a:t>
            </a:r>
          </a:p>
          <a:p>
            <a:r>
              <a:rPr lang="it-IT" dirty="0"/>
              <a:t>e) per richieste o accettazione di compensi o benefici in relazione ad affari trattati per ragioni di servizio;</a:t>
            </a:r>
          </a:p>
          <a:p>
            <a:r>
              <a:rPr lang="it-IT" dirty="0"/>
              <a:t>f) per gravi abusi di autorità.</a:t>
            </a:r>
          </a:p>
          <a:p>
            <a:pPr algn="just"/>
            <a:endParaRPr lang="it-IT" b="1" dirty="0"/>
          </a:p>
          <a:p>
            <a:pPr algn="just"/>
            <a:r>
              <a:rPr lang="it-IT" b="1" dirty="0"/>
              <a:t>Esempio: </a:t>
            </a:r>
            <a:r>
              <a:rPr lang="it-IT" dirty="0"/>
              <a:t> licenziamento per </a:t>
            </a:r>
            <a:r>
              <a:rPr lang="it-IT" u="sng" dirty="0"/>
              <a:t>scarso rendimento </a:t>
            </a:r>
            <a:r>
              <a:rPr lang="it-IT" dirty="0"/>
              <a:t>protratto. In tale evenienza, è il dirigente scolastico che ha il compito di avviare la procedura, segnalando i fatti all’Ufficio Scolastico Regionale e richiedendo l’intervento di un ispettore che verifichi la fondatezza di quanto segnalato. Se tale riscontro, che può durare alcuni mesi, ha esito positivo, il preside ha via libera nel sancire il licenziamento dell’insegnante. Stessa procedura in caso di </a:t>
            </a:r>
            <a:r>
              <a:rPr lang="it-IT" u="sng" dirty="0"/>
              <a:t>inidoneità all’insegnamento dovuta a motivi di salute.</a:t>
            </a:r>
            <a:r>
              <a:rPr lang="it-IT" dirty="0"/>
              <a:t> In questa circostanza però, è necessario l’intervento di una commissione medica.</a:t>
            </a:r>
          </a:p>
          <a:p>
            <a:pPr algn="just"/>
            <a:r>
              <a:rPr lang="it-IT" dirty="0"/>
              <a:t>Si tratta, nel complesso, di una scelta non facile da operare. Infatti, qualora il licenziamento venga dichiarato illegittimo in sede giudiziaria, graverebbe sul dirigente in prima persona l’obbligo di risarcire il danno erariale prodotto (danno all’immagine della pubblica amministrazione), nonché di pagare al docente le mensilità pregresse.</a:t>
            </a:r>
            <a:endParaRPr lang="it-IT" b="1" dirty="0"/>
          </a:p>
          <a:p>
            <a:endParaRPr lang="it-IT" dirty="0"/>
          </a:p>
        </p:txBody>
      </p:sp>
      <p:sp>
        <p:nvSpPr>
          <p:cNvPr id="2" name="Segnaposto piè di pagina 1">
            <a:extLst>
              <a:ext uri="{FF2B5EF4-FFF2-40B4-BE49-F238E27FC236}">
                <a16:creationId xmlns:a16="http://schemas.microsoft.com/office/drawing/2014/main" id="{6D989E2F-7F5E-464F-BC6F-48D95FD5CD64}"/>
              </a:ext>
            </a:extLst>
          </p:cNvPr>
          <p:cNvSpPr>
            <a:spLocks noGrp="1"/>
          </p:cNvSpPr>
          <p:nvPr>
            <p:ph type="ftr" sz="quarter" idx="11"/>
          </p:nvPr>
        </p:nvSpPr>
        <p:spPr/>
        <p:txBody>
          <a:bodyPr/>
          <a:lstStyle/>
          <a:p>
            <a:r>
              <a:rPr lang="it-IT" dirty="0"/>
              <a:t>23</a:t>
            </a:r>
          </a:p>
        </p:txBody>
      </p:sp>
    </p:spTree>
    <p:extLst>
      <p:ext uri="{BB962C8B-B14F-4D97-AF65-F5344CB8AC3E}">
        <p14:creationId xmlns:p14="http://schemas.microsoft.com/office/powerpoint/2010/main" val="3729705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398890" y="12013"/>
            <a:ext cx="11394219" cy="6324808"/>
          </a:xfrm>
          <a:prstGeom prst="rect">
            <a:avLst/>
          </a:prstGeom>
          <a:noFill/>
        </p:spPr>
        <p:txBody>
          <a:bodyPr wrap="square" rtlCol="0">
            <a:spAutoFit/>
          </a:bodyPr>
          <a:lstStyle/>
          <a:p>
            <a:pPr algn="just">
              <a:lnSpc>
                <a:spcPct val="150000"/>
              </a:lnSpc>
            </a:pPr>
            <a:endParaRPr lang="it-IT" dirty="0">
              <a:latin typeface="Candara Light" panose="020E0502030303020204" pitchFamily="34" charset="0"/>
            </a:endParaRPr>
          </a:p>
          <a:p>
            <a:pPr algn="ctr"/>
            <a:r>
              <a:rPr lang="it-IT" b="1" dirty="0"/>
              <a:t>Dirigente scolastico, quali competenze nelle sanzioni disciplinari?</a:t>
            </a:r>
          </a:p>
          <a:p>
            <a:r>
              <a:rPr lang="it-IT" dirty="0"/>
              <a:t>Alla luce di quanto affermato, ci si domanda se il Dirigente Scolastico in virtù dei poteri attribuitigli dal D. lgs. 165 del 2001 art. 55  comma 9 quater (così come modificato dalla riforma Madia) abbia la competenza ad emettere sanzioni disciplinari superiori alla censura (segnatamente la sospensione dal servizio sino a 10 giorni) ovvero, visto il rinvio della contrattazione collettiva alla vecchia disciplina di cui al T. U. scuola, debba invece limitarsi all’applicazione della </a:t>
            </a:r>
            <a:r>
              <a:rPr lang="it-IT" b="1" dirty="0"/>
              <a:t>mera censura.</a:t>
            </a:r>
          </a:p>
          <a:p>
            <a:r>
              <a:rPr lang="it-IT" dirty="0"/>
              <a:t>La Cass. </a:t>
            </a:r>
            <a:r>
              <a:rPr lang="it-IT" dirty="0" err="1"/>
              <a:t>Civ</a:t>
            </a:r>
            <a:r>
              <a:rPr lang="it-IT" dirty="0"/>
              <a:t>. Sez. Lavoro, </a:t>
            </a:r>
            <a:r>
              <a:rPr lang="it-IT" dirty="0" err="1"/>
              <a:t>Ord</a:t>
            </a:r>
            <a:r>
              <a:rPr lang="it-IT" dirty="0"/>
              <a:t>., (ud. 09.07.2019) pubblicata il 31.10.2019, n. 28111 ha affermato il principio di diritto per cui il potere disciplinare di sospensione dei docenti spetta all’ufficio per i procedimenti disciplinari. </a:t>
            </a:r>
          </a:p>
          <a:p>
            <a:r>
              <a:rPr lang="it-IT" dirty="0"/>
              <a:t>La competenza in tema di licenziamento disciplinare dell’insegnante spetta all’U.S.R. e, in particolare, all’ufficio procedimenti disciplinari incardinato presso tale struttura. Il provvedimento finale, dunque, è firmato non dal preside, ma dal direttore generale dell’U.S.R.</a:t>
            </a:r>
            <a:br>
              <a:rPr lang="it-IT" dirty="0"/>
            </a:br>
            <a:r>
              <a:rPr lang="it-IT" dirty="0"/>
              <a:t>Il tutto all’esito di una procedura che garantisce il contraddittorio ed il diritto di difesa del docente, il quale ha diritto di essere ascoltato e di presentare una memoria scritta. Segue ulteriore ed eventuale istruttoria, che precede la conclusione del procedimento. Quest’ultima avviene con l’emissione dell’atto di archiviazione ovvero del provvedimento che irroga la sanzione disciplinare.</a:t>
            </a:r>
            <a:br>
              <a:rPr lang="it-IT" dirty="0"/>
            </a:br>
            <a:r>
              <a:rPr lang="it-IT" dirty="0"/>
              <a:t>É da segnalare, infine, che una sentenza della Cassazione ha sancito il principio di diritto secondo cui, nel pubblico impiego, il </a:t>
            </a:r>
            <a:r>
              <a:rPr lang="it-IT" u="sng" dirty="0"/>
              <a:t>licenziamento disciplinare va irrogato solo in caso di inadempimenti o violazioni di legge talmente gravi da rendere impossibile l’effettiva prosecuzione del rapporto di lavoro, atteso il venir meno del rapporto di fiducia tra amministrazione e dipendente pubblico </a:t>
            </a:r>
            <a:r>
              <a:rPr lang="it-IT" dirty="0"/>
              <a:t>(Cass. </a:t>
            </a:r>
            <a:r>
              <a:rPr lang="it-IT" dirty="0" err="1"/>
              <a:t>sent</a:t>
            </a:r>
            <a:r>
              <a:rPr lang="it-IT" dirty="0"/>
              <a:t>. n. 14103/2016 dell’11/07/2016).</a:t>
            </a:r>
          </a:p>
          <a:p>
            <a:endParaRPr lang="it-IT" dirty="0"/>
          </a:p>
          <a:p>
            <a:endParaRPr lang="it-IT" dirty="0"/>
          </a:p>
        </p:txBody>
      </p:sp>
      <p:sp>
        <p:nvSpPr>
          <p:cNvPr id="2" name="Segnaposto piè di pagina 1">
            <a:extLst>
              <a:ext uri="{FF2B5EF4-FFF2-40B4-BE49-F238E27FC236}">
                <a16:creationId xmlns:a16="http://schemas.microsoft.com/office/drawing/2014/main" id="{6D989E2F-7F5E-464F-BC6F-48D95FD5CD64}"/>
              </a:ext>
            </a:extLst>
          </p:cNvPr>
          <p:cNvSpPr>
            <a:spLocks noGrp="1"/>
          </p:cNvSpPr>
          <p:nvPr>
            <p:ph type="ftr" sz="quarter" idx="11"/>
          </p:nvPr>
        </p:nvSpPr>
        <p:spPr/>
        <p:txBody>
          <a:bodyPr/>
          <a:lstStyle/>
          <a:p>
            <a:r>
              <a:rPr lang="it-IT" dirty="0"/>
              <a:t>24</a:t>
            </a:r>
          </a:p>
        </p:txBody>
      </p:sp>
    </p:spTree>
    <p:extLst>
      <p:ext uri="{BB962C8B-B14F-4D97-AF65-F5344CB8AC3E}">
        <p14:creationId xmlns:p14="http://schemas.microsoft.com/office/powerpoint/2010/main" val="2033693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5770811"/>
          </a:xfrm>
          <a:prstGeom prst="rect">
            <a:avLst/>
          </a:prstGeom>
          <a:noFill/>
        </p:spPr>
        <p:txBody>
          <a:bodyPr wrap="square" rtlCol="0">
            <a:spAutoFit/>
          </a:bodyPr>
          <a:lstStyle/>
          <a:p>
            <a:pPr algn="ctr">
              <a:lnSpc>
                <a:spcPct val="150000"/>
              </a:lnSpc>
            </a:pPr>
            <a:r>
              <a:rPr lang="it-IT" b="1" dirty="0"/>
              <a:t>Fasi del procedimento disciplinare:</a:t>
            </a:r>
          </a:p>
          <a:p>
            <a:pPr marL="342900" indent="-342900" algn="just">
              <a:buFont typeface="+mj-lt"/>
              <a:buAutoNum type="arabicPeriod"/>
            </a:pPr>
            <a:r>
              <a:rPr lang="it-IT" b="1" dirty="0"/>
              <a:t>Contestazione disciplinare: </a:t>
            </a:r>
            <a:r>
              <a:rPr lang="it-IT" dirty="0"/>
              <a:t>I requisiti fondamentali della contestazione, quale atto di impulso del potere disciplinare del datore, sono la </a:t>
            </a:r>
            <a:r>
              <a:rPr lang="it-IT" b="1" dirty="0"/>
              <a:t>specificità, l’immediatezza e l’immutabilità.</a:t>
            </a:r>
            <a:endParaRPr lang="it-IT" dirty="0"/>
          </a:p>
          <a:p>
            <a:pPr marL="357188" algn="just"/>
            <a:r>
              <a:rPr lang="it-IT" dirty="0"/>
              <a:t>Detti requisiti sono volti a tutelare il </a:t>
            </a:r>
            <a:r>
              <a:rPr lang="it-IT" b="1" dirty="0"/>
              <a:t>diritto di difesa</a:t>
            </a:r>
            <a:r>
              <a:rPr lang="it-IT" dirty="0"/>
              <a:t> del lavoratore che sarebbe compromesso qualora il datore di lavoro potesse intimare una sanzione per condotte rispetto alle quali il dipendente </a:t>
            </a:r>
            <a:r>
              <a:rPr lang="it-IT" b="1" dirty="0"/>
              <a:t>non ha potuto discolparsi</a:t>
            </a:r>
            <a:r>
              <a:rPr lang="it-IT" dirty="0"/>
              <a:t> perché </a:t>
            </a:r>
            <a:r>
              <a:rPr lang="it-IT" b="1" dirty="0"/>
              <a:t>non adeguatamente definite nelle loro modalità essenziali,</a:t>
            </a:r>
            <a:r>
              <a:rPr lang="it-IT" dirty="0"/>
              <a:t> perché </a:t>
            </a:r>
            <a:r>
              <a:rPr lang="it-IT" b="1" dirty="0"/>
              <a:t>non tempestivamente contestate</a:t>
            </a:r>
            <a:r>
              <a:rPr lang="it-IT" dirty="0"/>
              <a:t> o perché </a:t>
            </a:r>
            <a:r>
              <a:rPr lang="it-IT" b="1" dirty="0"/>
              <a:t>diverse dalle condotte oggetto</a:t>
            </a:r>
            <a:r>
              <a:rPr lang="it-IT" dirty="0"/>
              <a:t> della iniziale contestazione. </a:t>
            </a:r>
          </a:p>
          <a:p>
            <a:pPr marL="357188" algn="just"/>
            <a:r>
              <a:rPr lang="it-IT" dirty="0"/>
              <a:t>La sanzione deve essere idonea a consentire al lavoratore </a:t>
            </a:r>
            <a:r>
              <a:rPr lang="it-IT" b="1" dirty="0"/>
              <a:t>una puntuale difesa</a:t>
            </a:r>
            <a:r>
              <a:rPr lang="it-IT" dirty="0"/>
              <a:t> e a tal fine si richiede soltanto che la contestazione </a:t>
            </a:r>
            <a:r>
              <a:rPr lang="it-IT" b="1" dirty="0"/>
              <a:t>individui i fatti addebitati con sufficiente precisione, anche se sinteticamente</a:t>
            </a:r>
            <a:r>
              <a:rPr lang="it-IT" dirty="0"/>
              <a:t> (Cass. 2021/2015; Cass. 29235/2017; Cass. 6889/2018). Il requisito di specificità, non obbedisce ai rigidi canoni che presiedono alla </a:t>
            </a:r>
            <a:r>
              <a:rPr lang="it-IT" b="1" dirty="0"/>
              <a:t>formulazione dell’accusa nel processo penale,</a:t>
            </a:r>
            <a:r>
              <a:rPr lang="it-IT" dirty="0"/>
              <a:t> né </a:t>
            </a:r>
            <a:r>
              <a:rPr lang="it-IT" b="1" dirty="0"/>
              <a:t>deve rimanere imbrigliato all’interno di schemi rigidi e prestabiliti: </a:t>
            </a:r>
            <a:r>
              <a:rPr lang="it-IT" dirty="0"/>
              <a:t>esso</a:t>
            </a:r>
            <a:r>
              <a:rPr lang="it-IT" b="1" dirty="0"/>
              <a:t> </a:t>
            </a:r>
            <a:r>
              <a:rPr lang="it-IT" dirty="0"/>
              <a:t>si modella in relazione al principio di correttezza che informa il rapporto di lavoro ed è finalizzato alla esclusiva soddisfazione dell’interesse dell’incolpato ad esercitare pienamente il diritto di difesa (Cass. 5057/2016).</a:t>
            </a:r>
          </a:p>
          <a:p>
            <a:pPr marL="357188" indent="-357188" algn="just"/>
            <a:r>
              <a:rPr lang="it-IT" b="1" dirty="0"/>
              <a:t>2. Memorie a difesa ed audizione: </a:t>
            </a:r>
            <a:r>
              <a:rPr lang="it-IT" dirty="0"/>
              <a:t>Il Dirigente scolastico e/o l’ufficio per i procedimenti disciplinari, a seconda della rispettiva competenza, ha l’onere di sentire il lavoratore a sua difesa. La Legge stabilisce, che fatta eccezione per il rimprovero verbale, l’organo competente ad irrogare la sanzione, </a:t>
            </a:r>
            <a:r>
              <a:rPr lang="it-IT" b="1" dirty="0"/>
              <a:t>contestualmente alla contestazione d’addebito è tenuto a convocare il lavoratore per il contraddittorio a sua difesa con l’eventuale assistenza di un avvocato e/o un sindacalista. </a:t>
            </a:r>
            <a:r>
              <a:rPr lang="it-IT" dirty="0"/>
              <a:t>Il preavviso a favore del dipendente deve essere di almeno </a:t>
            </a:r>
            <a:r>
              <a:rPr lang="it-IT" b="1" dirty="0"/>
              <a:t>20 giorni</a:t>
            </a:r>
            <a:r>
              <a:rPr lang="it-IT" dirty="0"/>
              <a:t>. </a:t>
            </a:r>
          </a:p>
          <a:p>
            <a:endParaRPr lang="it-IT" b="1" dirty="0"/>
          </a:p>
        </p:txBody>
      </p:sp>
      <p:sp>
        <p:nvSpPr>
          <p:cNvPr id="2" name="Segnaposto piè di pagina 1">
            <a:extLst>
              <a:ext uri="{FF2B5EF4-FFF2-40B4-BE49-F238E27FC236}">
                <a16:creationId xmlns:a16="http://schemas.microsoft.com/office/drawing/2014/main" id="{4A63FA1C-9865-4881-AF4D-CE0D0AFEAD08}"/>
              </a:ext>
            </a:extLst>
          </p:cNvPr>
          <p:cNvSpPr>
            <a:spLocks noGrp="1"/>
          </p:cNvSpPr>
          <p:nvPr>
            <p:ph type="ftr" sz="quarter" idx="11"/>
          </p:nvPr>
        </p:nvSpPr>
        <p:spPr/>
        <p:txBody>
          <a:bodyPr/>
          <a:lstStyle/>
          <a:p>
            <a:r>
              <a:rPr lang="it-IT" dirty="0"/>
              <a:t>25</a:t>
            </a:r>
          </a:p>
        </p:txBody>
      </p:sp>
    </p:spTree>
    <p:extLst>
      <p:ext uri="{BB962C8B-B14F-4D97-AF65-F5344CB8AC3E}">
        <p14:creationId xmlns:p14="http://schemas.microsoft.com/office/powerpoint/2010/main" val="17869045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405517" y="258901"/>
            <a:ext cx="11394219" cy="5769272"/>
          </a:xfrm>
          <a:prstGeom prst="rect">
            <a:avLst/>
          </a:prstGeom>
          <a:noFill/>
        </p:spPr>
        <p:txBody>
          <a:bodyPr wrap="square" rtlCol="0">
            <a:spAutoFit/>
          </a:bodyPr>
          <a:lstStyle/>
          <a:p>
            <a:pPr algn="just"/>
            <a:r>
              <a:rPr lang="it-IT" dirty="0"/>
              <a:t>Entro il termine fissato il dipendente convocato </a:t>
            </a:r>
            <a:r>
              <a:rPr lang="it-IT" b="1" dirty="0"/>
              <a:t>può anche inviare una memoria scritta </a:t>
            </a:r>
            <a:r>
              <a:rPr lang="it-IT" dirty="0"/>
              <a:t>o in caso di grave ed oggettivo impedimento, formulare motivata </a:t>
            </a:r>
            <a:r>
              <a:rPr lang="it-IT" b="1" dirty="0"/>
              <a:t>istanza di rinvio </a:t>
            </a:r>
            <a:r>
              <a:rPr lang="it-IT" dirty="0"/>
              <a:t>del termine per l’esercizio della sua difesa. </a:t>
            </a:r>
          </a:p>
          <a:p>
            <a:pPr algn="just"/>
            <a:r>
              <a:rPr lang="it-IT" dirty="0"/>
              <a:t>Il </a:t>
            </a:r>
            <a:r>
              <a:rPr lang="it-IT" b="1" dirty="0"/>
              <a:t>differimento può essere disposto per una sola volta </a:t>
            </a:r>
            <a:r>
              <a:rPr lang="it-IT" dirty="0"/>
              <a:t>nel corso del procedimento. In tal caso si </a:t>
            </a:r>
            <a:r>
              <a:rPr lang="it-IT" b="1" dirty="0"/>
              <a:t>proroga</a:t>
            </a:r>
            <a:r>
              <a:rPr lang="it-IT" dirty="0"/>
              <a:t> il termine di conclusione del procedimento in misura corrispondente.</a:t>
            </a:r>
          </a:p>
          <a:p>
            <a:pPr algn="just"/>
            <a:r>
              <a:rPr lang="it-IT" dirty="0"/>
              <a:t>Al dipendente è consentito su richiesta </a:t>
            </a:r>
            <a:r>
              <a:rPr lang="it-IT" b="1" dirty="0"/>
              <a:t>l’accesso a tutti gli atti istruttori riguardanti il procedimento </a:t>
            </a:r>
            <a:r>
              <a:rPr lang="it-IT" dirty="0"/>
              <a:t>a suo carico. L’incolpato ha l’onere di fornire ogni possibile prova a suo discarico, con la conseguenza che, una volta esauritosi il procedimento disciplinare, egli non può denunciare travisamento di fatti in base ad elementi che non si è curato di sottoporre all’esame durante il procedimento stesso, salvo eventuale giudizio di falso degli atti da quest’ultimo posti alla base del provvedimento.</a:t>
            </a:r>
          </a:p>
          <a:p>
            <a:pPr algn="just"/>
            <a:r>
              <a:rPr lang="it-IT" b="1" dirty="0"/>
              <a:t>Irrogazione della sanzione o archiviazione della stessa: </a:t>
            </a:r>
            <a:r>
              <a:rPr lang="it-IT" dirty="0"/>
              <a:t>Entro 120 giorni dalla Contestazione di addebito. Vale sia per il Dirigente scolastico che per l’Ufficio per i procedimenti disciplinari. L’organo competente è tenuto a motivare il provvedimento disciplinare in relazione alle difese avanzate dal lavoratore. Con l’archiviazione o irrogazione della sanzione si conclude il procedimento disciplinare. </a:t>
            </a:r>
          </a:p>
          <a:p>
            <a:pPr algn="just"/>
            <a:r>
              <a:rPr lang="it-IT" dirty="0"/>
              <a:t>Il dipendente potrà fare ricorso impugnando davanti al Giudice la sanzione. E potrà impugnare anche gli atti </a:t>
            </a:r>
            <a:r>
              <a:rPr lang="it-IT" dirty="0" err="1"/>
              <a:t>endoprocedimentali</a:t>
            </a:r>
            <a:r>
              <a:rPr lang="it-IT" dirty="0"/>
              <a:t>, quali la Contestazione degli addebiti.</a:t>
            </a:r>
          </a:p>
          <a:p>
            <a:pPr algn="just"/>
            <a:r>
              <a:rPr lang="it-IT" dirty="0"/>
              <a:t>La sanzione deve essere motivata. </a:t>
            </a:r>
          </a:p>
          <a:p>
            <a:pPr algn="just"/>
            <a:r>
              <a:rPr lang="it-IT" dirty="0"/>
              <a:t>Una delle cause più frequenti di annullamento da parte del giudice dei provvedimenti disciplinari è la carenza di motivazione, ovvero motivazione insufficiente, inadeguata, illogica. La motivazione è un elemento essenziale del provvedimento amministrativo; se non presente o non idonea si incorre in un vizio di legittimità.</a:t>
            </a:r>
            <a:endParaRPr lang="it-IT" sz="2000" b="1" dirty="0"/>
          </a:p>
          <a:p>
            <a:pPr algn="ctr">
              <a:lnSpc>
                <a:spcPct val="150000"/>
              </a:lnSpc>
            </a:pPr>
            <a:endParaRPr lang="it-IT" sz="2000" b="1" dirty="0"/>
          </a:p>
        </p:txBody>
      </p:sp>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26</a:t>
            </a:r>
          </a:p>
        </p:txBody>
      </p:sp>
    </p:spTree>
    <p:extLst>
      <p:ext uri="{BB962C8B-B14F-4D97-AF65-F5344CB8AC3E}">
        <p14:creationId xmlns:p14="http://schemas.microsoft.com/office/powerpoint/2010/main" val="2307118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27</a:t>
            </a:r>
          </a:p>
        </p:txBody>
      </p:sp>
      <p:sp>
        <p:nvSpPr>
          <p:cNvPr id="3" name="CasellaDiTesto 2">
            <a:extLst>
              <a:ext uri="{FF2B5EF4-FFF2-40B4-BE49-F238E27FC236}">
                <a16:creationId xmlns:a16="http://schemas.microsoft.com/office/drawing/2014/main" id="{1412CE04-27DA-40FE-A6DE-EB978F07FA0B}"/>
              </a:ext>
            </a:extLst>
          </p:cNvPr>
          <p:cNvSpPr txBox="1"/>
          <p:nvPr/>
        </p:nvSpPr>
        <p:spPr>
          <a:xfrm>
            <a:off x="244549" y="225124"/>
            <a:ext cx="11525693" cy="5632311"/>
          </a:xfrm>
          <a:prstGeom prst="rect">
            <a:avLst/>
          </a:prstGeom>
          <a:noFill/>
        </p:spPr>
        <p:txBody>
          <a:bodyPr wrap="square" rtlCol="0">
            <a:spAutoFit/>
          </a:bodyPr>
          <a:lstStyle/>
          <a:p>
            <a:r>
              <a:rPr lang="it-IT" b="1" dirty="0"/>
              <a:t>L'eventuale procedura conciliativa</a:t>
            </a:r>
            <a:r>
              <a:rPr lang="it-IT" dirty="0"/>
              <a:t>: svolgendo la previsione legale, il CCNL del comparto Istruzione e Ricerca regola all’articolo 17 la </a:t>
            </a:r>
            <a:r>
              <a:rPr lang="it-IT" u="sng" dirty="0"/>
              <a:t>determinazione concordata della sanzione, altrimenti detta conciliazione</a:t>
            </a:r>
            <a:r>
              <a:rPr lang="it-IT" dirty="0"/>
              <a:t>. La procedura, che non riveste natura obbligatoria, può applicarsi in tutti i casi in cui non è previsto il licenziamento disciplinare, ma la sanzione concordata non può essere di specie (o tipologia) diversa da quella prevista dalla legge o dal contratto collettivo, e </a:t>
            </a:r>
            <a:r>
              <a:rPr lang="it-IT" u="sng" dirty="0"/>
              <a:t>non è soggetta all’impugnazione. </a:t>
            </a:r>
            <a:r>
              <a:rPr lang="it-IT" dirty="0"/>
              <a:t>La proposta può essere avanzata da ciascuna delle parti entro il termine dei cinque giorni successivi all’audizione a difesa e contenere una sommaria prospettazione dei fatti, delle risultanze del contraddittorio, infine la misura della sanzione ritenuta applicabile. </a:t>
            </a:r>
          </a:p>
          <a:p>
            <a:r>
              <a:rPr lang="it-IT" dirty="0"/>
              <a:t>La disponibilità della controparte ad accettarla va comunicata entro i cinque giorni successivi dal ricevimento della proposta. Diversamente riprende il decorso dei termini sospesi per l’ordinaria prosecuzione del procedimento disciplinare e non è più possibile attivare la procedura conciliativa. A proposta accettata, entro tre giorni il dirigente scolastico convoca il dipendente, con eventuale assistenza di un procuratore o suo rappresentante sindacale, e si formalizza l’accordo raggiunto in un apposito verbale. In ogni caso la procedura conciliativa deve concludersi entro il termine di trenta giorni dalla contestazione e comunque prima che venga inflitta la sanzione.</a:t>
            </a:r>
          </a:p>
          <a:p>
            <a:r>
              <a:rPr lang="it-IT" b="1" dirty="0"/>
              <a:t>Ricorso al Giudice del Lavoro: </a:t>
            </a:r>
            <a:r>
              <a:rPr lang="it-IT" dirty="0"/>
              <a:t>tutte le sanzioni disciplinari possono essere impugnate innanzi il Tribunale Ordinario, in veste del Giudice del Lavoro. E’ competente territorialmente il tribunale del luogo in cui il lavoratore esercita la propria attività lavorativa. Si apre così un procedimento di primo grado (ex art. 414 c.p.c.) con le regole del rito del lavoro. Il Giudice ha il potere di modificare e/o annullare il provvedimento disciplinare. Ricorso entro 5 anni salvo il caso del licenziamento che va impugnato entro 60 giorni con atto stragiudiziale e il ricorso depositato nei 180 giorni successivi.</a:t>
            </a:r>
          </a:p>
          <a:p>
            <a:r>
              <a:rPr lang="it-IT" u="sng" dirty="0"/>
              <a:t>Importante ricordare che se il fatto contestato è di particolare gravità e si instaura dallo stesso un procedimento penale il procedimento disciplinare può essere sospeso fino a quando il reato non sia accertato e essere ripreso successivamente.</a:t>
            </a:r>
          </a:p>
        </p:txBody>
      </p:sp>
    </p:spTree>
    <p:extLst>
      <p:ext uri="{BB962C8B-B14F-4D97-AF65-F5344CB8AC3E}">
        <p14:creationId xmlns:p14="http://schemas.microsoft.com/office/powerpoint/2010/main" val="3327976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28</a:t>
            </a:r>
          </a:p>
        </p:txBody>
      </p:sp>
      <p:sp>
        <p:nvSpPr>
          <p:cNvPr id="4" name="CasellaDiTesto 3">
            <a:extLst>
              <a:ext uri="{FF2B5EF4-FFF2-40B4-BE49-F238E27FC236}">
                <a16:creationId xmlns:a16="http://schemas.microsoft.com/office/drawing/2014/main" id="{72DAC393-7226-4687-9A8F-23CE5E7837CA}"/>
              </a:ext>
            </a:extLst>
          </p:cNvPr>
          <p:cNvSpPr txBox="1"/>
          <p:nvPr/>
        </p:nvSpPr>
        <p:spPr>
          <a:xfrm>
            <a:off x="251637" y="136525"/>
            <a:ext cx="11525693" cy="5632311"/>
          </a:xfrm>
          <a:prstGeom prst="rect">
            <a:avLst/>
          </a:prstGeom>
          <a:noFill/>
        </p:spPr>
        <p:txBody>
          <a:bodyPr wrap="square" rtlCol="0">
            <a:spAutoFit/>
          </a:bodyPr>
          <a:lstStyle/>
          <a:p>
            <a:pPr algn="ctr"/>
            <a:r>
              <a:rPr lang="it-IT" b="1" dirty="0"/>
              <a:t>La responsabilità penale: </a:t>
            </a:r>
          </a:p>
          <a:p>
            <a:pPr algn="ctr"/>
            <a:endParaRPr lang="it-IT" b="1" dirty="0"/>
          </a:p>
          <a:p>
            <a:pPr algn="just"/>
            <a:r>
              <a:rPr lang="it-IT" dirty="0"/>
              <a:t>La responsabilità penale è personale (art. 27 Cost.) e può essere definita come la condizione di chi subisce le conseguenze del proprio agire. Non è possibile, quindi, la sostituzione personale nella responsabilità penale: chi ha commesso il reato è chiamato a risponderne penalmente. Per l’accertamento della responsabilità viene data precedenza al procedimento penale; l’accertamento di responsabilità in tale sede spiega effetti nel processo civile e il Giudice civile a seguito dell’accertamento della responsabilità decide solo sull’ammontare del risarcimento del danno.</a:t>
            </a:r>
          </a:p>
          <a:p>
            <a:pPr algn="just"/>
            <a:r>
              <a:rPr lang="it-IT" dirty="0"/>
              <a:t>Il modello tipico di illecito penale è dato dal reato di azione, tuttavia accade spesso che lesioni di interessi giuridici tutelati si realizzino anche a causa ed a seguito di omissioni, delineandosi, così, i c.d. reati omissivi, che si distinguono in reati omissivi propri (l’illecito consistente nel mancato compimento di un’azione che la legge penale comanda di realizzare) ed impropri (elaborati dalla dottrina e dalla giurisprudenza e consistenti nella violazione dell’obbligo di impedire il verificarsi di un evento tipico, ai sensi di una fattispecie commissiva base; in tali casi l’</a:t>
            </a:r>
            <a:r>
              <a:rPr lang="it-IT" dirty="0" err="1"/>
              <a:t>omittente</a:t>
            </a:r>
            <a:r>
              <a:rPr lang="it-IT" dirty="0"/>
              <a:t> assume il ruolo di garante della salvaguardia del bene protetto ed è chiamato a rispondere anche delle situazioni connesse al mancato attivarsi). </a:t>
            </a:r>
          </a:p>
          <a:p>
            <a:pPr algn="just"/>
            <a:r>
              <a:rPr lang="it-IT" dirty="0"/>
              <a:t>A tale seconda categoria appartengono quei reati che vengono ricondotti alla condotta del personale scolastico che, non vigilando o vigilando in maniera non adeguata, «consente» il verificarsi di eventi lesivi. </a:t>
            </a:r>
          </a:p>
          <a:p>
            <a:pPr algn="just"/>
            <a:r>
              <a:rPr lang="it-IT" dirty="0"/>
              <a:t>Ai sensi dell’art. 40 c.p. </a:t>
            </a:r>
            <a:r>
              <a:rPr lang="it-IT" i="1" dirty="0"/>
              <a:t>«il non impedire un evento che si ha l’obbligo giuridico di impedire equivale a cagionarlo». </a:t>
            </a:r>
            <a:r>
              <a:rPr lang="it-IT" dirty="0"/>
              <a:t>Tale fattispecie criminosa è sanzionabile soltanto laddove sussista il nesso di causalità tra condotta ed evento lesivo nonché l'ulteriore elemento della posizione di garanzia, ovverosia l’obbligo sussistente in capo al soggetto di attivarsi per evitare l’evento lesivo. </a:t>
            </a:r>
          </a:p>
          <a:p>
            <a:endParaRPr lang="it-IT" dirty="0"/>
          </a:p>
        </p:txBody>
      </p:sp>
    </p:spTree>
    <p:extLst>
      <p:ext uri="{BB962C8B-B14F-4D97-AF65-F5344CB8AC3E}">
        <p14:creationId xmlns:p14="http://schemas.microsoft.com/office/powerpoint/2010/main" val="21160650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29</a:t>
            </a:r>
          </a:p>
        </p:txBody>
      </p:sp>
      <p:sp>
        <p:nvSpPr>
          <p:cNvPr id="3" name="CasellaDiTesto 2">
            <a:extLst>
              <a:ext uri="{FF2B5EF4-FFF2-40B4-BE49-F238E27FC236}">
                <a16:creationId xmlns:a16="http://schemas.microsoft.com/office/drawing/2014/main" id="{700233FE-4010-41F0-91BE-BFD53E248B73}"/>
              </a:ext>
            </a:extLst>
          </p:cNvPr>
          <p:cNvSpPr txBox="1"/>
          <p:nvPr/>
        </p:nvSpPr>
        <p:spPr>
          <a:xfrm>
            <a:off x="308344" y="276446"/>
            <a:ext cx="11079126" cy="5632311"/>
          </a:xfrm>
          <a:prstGeom prst="rect">
            <a:avLst/>
          </a:prstGeom>
          <a:noFill/>
        </p:spPr>
        <p:txBody>
          <a:bodyPr wrap="square" rtlCol="0">
            <a:spAutoFit/>
          </a:bodyPr>
          <a:lstStyle/>
          <a:p>
            <a:pPr algn="just"/>
            <a:r>
              <a:rPr lang="it-IT" b="1" dirty="0"/>
              <a:t>Esempio:</a:t>
            </a:r>
            <a:r>
              <a:rPr lang="it-IT" dirty="0"/>
              <a:t> Cass., Sez. IV Penale, 23.05.2014, n. 21056, definitivamente sentenziando sul caso di una alunna di scuola elementare che durante la pausa ricreativa veniva colpita da una violenta gomitata sferrata da un suo compagno e urtava violentemente contro lo spigolo di un banco – fattispecie di cui è stata chiamata a rispondere l’insegnante – ha statuito </a:t>
            </a:r>
            <a:r>
              <a:rPr lang="it-IT" i="1" dirty="0"/>
              <a:t>«</a:t>
            </a:r>
            <a:r>
              <a:rPr lang="it-IT" b="1" i="1" dirty="0"/>
              <a:t>in tema di responsabilità per omessa vigilanza in capo a chi riveste una posizione di garanzia, per l’addebito di responsabilità è necessario accertare attraverso un giudizio controfattuale la riconducibilità causale dell’evento lesivo alla condotta omissiva. Ne consegue che non è possibile addebitare la responsabilità per lesioni colpose riportate da un alunno in capo all’insegnante laddove si tratti di un evento del tutto accidentale e sia provato che anche in presenza di un corretto adempimento dell’obbligo di costante vigilanza, quell’evento, con quelle precise modalità fattuali, si sarebbe ugualmente verificato</a:t>
            </a:r>
            <a:r>
              <a:rPr lang="it-IT" i="1" dirty="0"/>
              <a:t>». </a:t>
            </a:r>
            <a:r>
              <a:rPr lang="it-IT" dirty="0"/>
              <a:t>Nel caso di specie l’insegnante non veniva condannata, difatti la Suprema Corte annullava la sentenza impugnata per insussistenza del fatto. </a:t>
            </a:r>
          </a:p>
          <a:p>
            <a:pPr algn="just"/>
            <a:r>
              <a:rPr lang="it-IT" dirty="0"/>
              <a:t>Secondo i giudici di legittimità </a:t>
            </a:r>
            <a:r>
              <a:rPr lang="it-IT" u="sng" dirty="0"/>
              <a:t>occorre chiedersi se, in presenza di un corretto adempimento dell'obbligo di costante vigilanza, quell'evento, con quelle precise modalità fattuali sopra descritte, si sarebbe o meno ugualmente verificato. </a:t>
            </a:r>
            <a:r>
              <a:rPr lang="it-IT" b="1" dirty="0"/>
              <a:t>Nessuna responsabilità, può addebitarsi all’insegnante, atteso che l'evento si è determinato in via del tutto accidentale</a:t>
            </a:r>
            <a:r>
              <a:rPr lang="it-IT" dirty="0"/>
              <a:t> e in forza di una dinamica indiretta, allorquando un alunno, nel tentativo di sottrarre una merenda ad una compagna, per vincere la resistenza di quest'ultima, tiri con forza il braccio all'indietro colpendo col gomito involontariamente un'altra alunna che, non vista, gli stava dietro.</a:t>
            </a:r>
          </a:p>
          <a:p>
            <a:pPr algn="just"/>
            <a:r>
              <a:rPr lang="it-IT" dirty="0"/>
              <a:t>Ed ancora “</a:t>
            </a:r>
            <a:r>
              <a:rPr lang="it-IT" b="1" dirty="0"/>
              <a:t>E' legittima la misura cautelare degli arresti domiciliari emessa nei confronti della direttrice di una scuola</a:t>
            </a:r>
            <a:r>
              <a:rPr lang="it-IT" dirty="0"/>
              <a:t> per </a:t>
            </a:r>
            <a:r>
              <a:rPr lang="it-IT" b="1" dirty="0"/>
              <a:t>avere omesso di esercitare i suoi poteri di vigilanza, controllo, segnalazione e denuncia nei confronti degli insegnanti, non impedendo così i maltrattamenti posti in essere da una maestra a danno dei suoi alunni</a:t>
            </a:r>
            <a:r>
              <a:rPr lang="it-IT" dirty="0"/>
              <a:t>” (Cassazione penale, sez. II, sentenza 17.09.2014, n. 38060). </a:t>
            </a:r>
          </a:p>
        </p:txBody>
      </p:sp>
    </p:spTree>
    <p:extLst>
      <p:ext uri="{BB962C8B-B14F-4D97-AF65-F5344CB8AC3E}">
        <p14:creationId xmlns:p14="http://schemas.microsoft.com/office/powerpoint/2010/main" val="3188072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30</a:t>
            </a:r>
          </a:p>
        </p:txBody>
      </p:sp>
      <p:sp>
        <p:nvSpPr>
          <p:cNvPr id="3" name="CasellaDiTesto 2">
            <a:extLst>
              <a:ext uri="{FF2B5EF4-FFF2-40B4-BE49-F238E27FC236}">
                <a16:creationId xmlns:a16="http://schemas.microsoft.com/office/drawing/2014/main" id="{A4274342-931D-48BC-91D9-8A8F34C80A3D}"/>
              </a:ext>
            </a:extLst>
          </p:cNvPr>
          <p:cNvSpPr txBox="1"/>
          <p:nvPr/>
        </p:nvSpPr>
        <p:spPr>
          <a:xfrm>
            <a:off x="435935" y="287079"/>
            <a:ext cx="11483163" cy="5632311"/>
          </a:xfrm>
          <a:prstGeom prst="rect">
            <a:avLst/>
          </a:prstGeom>
          <a:noFill/>
        </p:spPr>
        <p:txBody>
          <a:bodyPr wrap="square" rtlCol="0">
            <a:spAutoFit/>
          </a:bodyPr>
          <a:lstStyle/>
          <a:p>
            <a:pPr algn="just"/>
            <a:r>
              <a:rPr lang="it-IT" dirty="0"/>
              <a:t>Con sentenza n. 43673/2002, Cass. Pen., Sez. VI, ha stabilito che </a:t>
            </a:r>
            <a:r>
              <a:rPr lang="it-IT" b="1" dirty="0"/>
              <a:t>la maestra che costringa i propri alunni a subire ogni sorta di mortificazione e a respirare un clima di vero e proprio terrore, con intuibili riflessi negativi sull'equilibrio del loro sviluppo psichico e sullo stesso profitto didattico, commette il delitto di maltrattamenti</a:t>
            </a:r>
            <a:r>
              <a:rPr lang="it-IT" dirty="0"/>
              <a:t>. La Suprema Corte ha escluso nel caso di specie la configurabilità del reato di abuso dei mezzi di correzione, il quale presuppone un uso consentito e legittimo dei mezzi correttivi e non è configurabile, per mancanza dell'elemento materiale, se viene utilizzato il potere di correzione o di disciplina fuori dei casi consentiti o con mezzi di per sé illeciti o contrari allo scopo educativo, quali devono ritenersi gli atti di violenza fisica o quelli lesivi dell'equilibrio psicologico del soggetto passivo. </a:t>
            </a:r>
          </a:p>
          <a:p>
            <a:pPr lvl="0" algn="just" fontAlgn="base"/>
            <a:r>
              <a:rPr lang="it-IT" dirty="0"/>
              <a:t>Si configura il </a:t>
            </a:r>
            <a:r>
              <a:rPr lang="it-IT" b="1" dirty="0"/>
              <a:t>delitto di </a:t>
            </a:r>
            <a:r>
              <a:rPr lang="it-IT" b="1" i="1" u="sng" dirty="0"/>
              <a:t>violenza privata </a:t>
            </a:r>
            <a:r>
              <a:rPr lang="it-IT" dirty="0"/>
              <a:t>ai sensi dell’art. 610 del Codice penale quando: «</a:t>
            </a:r>
            <a:r>
              <a:rPr lang="it-IT" i="1" dirty="0"/>
              <a:t>Chiunque, con violenza o minaccia, costringe altri a fare, tollerare od omettere qualche cosa è punito con la reclusione fino a quattro anni</a:t>
            </a:r>
            <a:r>
              <a:rPr lang="it-IT" dirty="0"/>
              <a:t>».</a:t>
            </a:r>
          </a:p>
          <a:p>
            <a:pPr algn="just" fontAlgn="base"/>
            <a:r>
              <a:rPr lang="it-IT" dirty="0"/>
              <a:t>Tra le casistiche rientra un singolare episodio, dove l’insegnante di sostegno ha costretto un minore con disabilità, a lui affidato, a subire un taglio di capelli, da lui non voluto, pur con l’implicito dissenso da parte dei genitori (Cfr. Sentenza n. 13538 del 10 febbraio 2015, Corte di Cassazione, sezione V penale).</a:t>
            </a:r>
          </a:p>
          <a:p>
            <a:pPr algn="just" fontAlgn="base"/>
            <a:r>
              <a:rPr lang="it-IT" dirty="0"/>
              <a:t>Altro esempio viene fornito dall’esecuzione di perquisizioni personali, sugli zaini e nelle tasche dei vestiti delle studentesse e studenti, effettuate dalle maestre, solo per un sospetto furto di danaro ad una collaboratrice scolastica (Cfr. Sentenza n. 47183 del 18 luglio 2013, Corte di Cassazione, sezione V penale). Dunque, un insegnante non può lecitamente perquisire gli zaini degli alunni e ciò lo si deduce dalla nostra Costituzione, la quale, all'articolo 13, afferma che "la proprietà privata è inviolabile" e che pertanto solo l'Autorità Giudiziaria può procedere alla perquisizione dei beni di proprietà privata. L'autorità scolastica può procedere alla perquisizione solo qualora vi sia una norma di legge che autorizzi a procedere nonostante il dissenso del proprietario del bene. Se ciò è valido per le perquisizioni degli oggetti, lo è ancor di più per le perquisizioni personali. </a:t>
            </a:r>
          </a:p>
        </p:txBody>
      </p:sp>
    </p:spTree>
    <p:extLst>
      <p:ext uri="{BB962C8B-B14F-4D97-AF65-F5344CB8AC3E}">
        <p14:creationId xmlns:p14="http://schemas.microsoft.com/office/powerpoint/2010/main" val="4256703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31</a:t>
            </a:r>
          </a:p>
        </p:txBody>
      </p:sp>
      <p:sp>
        <p:nvSpPr>
          <p:cNvPr id="3" name="CasellaDiTesto 2">
            <a:extLst>
              <a:ext uri="{FF2B5EF4-FFF2-40B4-BE49-F238E27FC236}">
                <a16:creationId xmlns:a16="http://schemas.microsoft.com/office/drawing/2014/main" id="{6977BDDC-D866-4936-9FE7-32A1A50109D9}"/>
              </a:ext>
            </a:extLst>
          </p:cNvPr>
          <p:cNvSpPr txBox="1"/>
          <p:nvPr/>
        </p:nvSpPr>
        <p:spPr>
          <a:xfrm>
            <a:off x="382772" y="276447"/>
            <a:ext cx="11568223" cy="3693319"/>
          </a:xfrm>
          <a:prstGeom prst="rect">
            <a:avLst/>
          </a:prstGeom>
          <a:noFill/>
        </p:spPr>
        <p:txBody>
          <a:bodyPr wrap="square" rtlCol="0">
            <a:spAutoFit/>
          </a:bodyPr>
          <a:lstStyle/>
          <a:p>
            <a:endParaRPr lang="it-IT" dirty="0"/>
          </a:p>
          <a:p>
            <a:pPr algn="just"/>
            <a:r>
              <a:rPr lang="it-IT" u="sng" dirty="0"/>
              <a:t>Ricordiamo che una recente sentenza della Cassazione stabilisce che la perquisizione non autorizzata nelle tasche degli alunni integra il reato di violenza privata, mentre addirittura una perquisizione che costringa gli alunni a svestirsi diventa lesivo della dignità personale.</a:t>
            </a:r>
            <a:endParaRPr lang="it-IT" dirty="0"/>
          </a:p>
          <a:p>
            <a:endParaRPr lang="it-IT" dirty="0"/>
          </a:p>
          <a:p>
            <a:pPr algn="just"/>
            <a:r>
              <a:rPr lang="it-IT" dirty="0"/>
              <a:t>A titolo di esempio si perfeziona </a:t>
            </a:r>
            <a:r>
              <a:rPr lang="it-IT" b="1" u="sng" dirty="0"/>
              <a:t>l’illecito penale di minaccia </a:t>
            </a:r>
            <a:r>
              <a:rPr lang="it-IT" dirty="0"/>
              <a:t>quando un docente, in relazione al suo </a:t>
            </a:r>
            <a:r>
              <a:rPr lang="it-IT" i="1" dirty="0"/>
              <a:t>status</a:t>
            </a:r>
            <a:r>
              <a:rPr lang="it-IT" dirty="0"/>
              <a:t>, ruolo e funzioni, minacci verbalmente di bocciare il/la suo/a alunno/a </a:t>
            </a:r>
            <a:r>
              <a:rPr lang="it-IT" dirty="0" err="1"/>
              <a:t>a</a:t>
            </a:r>
            <a:r>
              <a:rPr lang="it-IT" dirty="0"/>
              <a:t> seguito di una assemblea con i genitori, nel corso della quale gli stessi (la madre) avevano manifestato il loro dissenso e proposto che non venisse mantenuta la continuità didattica al docente in questione nel successivo biennio come stabilito dalla Corte di Cassazione, sezione penale VI, n. 36700 del 24 settembre 2008 o ancora quando l’insegnante, infastidito da una alunno turbolento, per azzittirlo e intimorirlo gli mostra un coltello dicendogli «</a:t>
            </a:r>
            <a:r>
              <a:rPr lang="it-IT" i="1" dirty="0"/>
              <a:t>stai zitto o ti squarcio</a:t>
            </a:r>
            <a:r>
              <a:rPr lang="it-IT" dirty="0"/>
              <a:t>» (Corte di Cassazione sezione penale VI, sentenza n. 35018 del 18 agosto 2016).</a:t>
            </a:r>
          </a:p>
          <a:p>
            <a:endParaRPr lang="it-IT" dirty="0"/>
          </a:p>
        </p:txBody>
      </p:sp>
    </p:spTree>
    <p:extLst>
      <p:ext uri="{BB962C8B-B14F-4D97-AF65-F5344CB8AC3E}">
        <p14:creationId xmlns:p14="http://schemas.microsoft.com/office/powerpoint/2010/main" val="3567865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32</a:t>
            </a:r>
          </a:p>
        </p:txBody>
      </p:sp>
      <p:sp>
        <p:nvSpPr>
          <p:cNvPr id="3" name="CasellaDiTesto 2">
            <a:extLst>
              <a:ext uri="{FF2B5EF4-FFF2-40B4-BE49-F238E27FC236}">
                <a16:creationId xmlns:a16="http://schemas.microsoft.com/office/drawing/2014/main" id="{6977BDDC-D866-4936-9FE7-32A1A50109D9}"/>
              </a:ext>
            </a:extLst>
          </p:cNvPr>
          <p:cNvSpPr txBox="1"/>
          <p:nvPr/>
        </p:nvSpPr>
        <p:spPr>
          <a:xfrm>
            <a:off x="311888" y="276447"/>
            <a:ext cx="11568223" cy="6032421"/>
          </a:xfrm>
          <a:prstGeom prst="rect">
            <a:avLst/>
          </a:prstGeom>
          <a:noFill/>
        </p:spPr>
        <p:txBody>
          <a:bodyPr wrap="square" rtlCol="0">
            <a:spAutoFit/>
          </a:bodyPr>
          <a:lstStyle/>
          <a:p>
            <a:pPr algn="ctr" fontAlgn="base"/>
            <a:r>
              <a:rPr lang="it-IT" sz="1600" b="1" dirty="0"/>
              <a:t>Doveri ed obblighi del Dirigente Scolastico </a:t>
            </a:r>
          </a:p>
          <a:p>
            <a:pPr algn="just" fontAlgn="base"/>
            <a:r>
              <a:rPr lang="it-IT" sz="1600" dirty="0"/>
              <a:t>Il Dirigente scolastico, in caso di illeciti penali perpetrati dal personale scolastico a lui sottoposto, essendo questi reati procedibili d’ufficio (si pensi all’abuso di mezzi di correzione), ed altri procedibili mediante querela di parte offesa, dovrà mettere in campo tutta una serie di azioni, al fine di tutelare l’utenza, il buon nome dell’Istituzione scolastica che rappresenta e l’interesse pubblico che brevemente riassumiamo in seguito.</a:t>
            </a:r>
          </a:p>
          <a:p>
            <a:pPr algn="just" fontAlgn="base"/>
            <a:r>
              <a:rPr lang="it-IT" sz="1600" dirty="0"/>
              <a:t>Il Dirigente scolastico una volta che è venuto a conoscenza della “</a:t>
            </a:r>
            <a:r>
              <a:rPr lang="it-IT" sz="1600" i="1" dirty="0" err="1"/>
              <a:t>notitia</a:t>
            </a:r>
            <a:r>
              <a:rPr lang="it-IT" sz="1600" i="1" dirty="0"/>
              <a:t> </a:t>
            </a:r>
            <a:r>
              <a:rPr lang="it-IT" sz="1600" i="1" dirty="0" err="1"/>
              <a:t>criminis</a:t>
            </a:r>
            <a:r>
              <a:rPr lang="it-IT" sz="1600" dirty="0"/>
              <a:t>”, senza indugio né ritardo, è obbligato a denunciare alle Autorità competenti, i reati di natura penale a norma dell’art. 331 Codice di procedura penale (c.p.p.) “</a:t>
            </a:r>
            <a:r>
              <a:rPr lang="it-IT" sz="1600" i="1" dirty="0"/>
              <a:t>obbligo alla denuncia</a:t>
            </a:r>
            <a:r>
              <a:rPr lang="it-IT" sz="1600" dirty="0"/>
              <a:t>” e art. 361 Codice penale (c.p.) “</a:t>
            </a:r>
            <a:r>
              <a:rPr lang="it-IT" sz="1600" i="1" dirty="0"/>
              <a:t>sanzione per omessa denuncia</a:t>
            </a:r>
            <a:r>
              <a:rPr lang="it-IT" sz="1600" dirty="0"/>
              <a:t>”.</a:t>
            </a:r>
          </a:p>
          <a:p>
            <a:pPr algn="just" fontAlgn="base"/>
            <a:r>
              <a:rPr lang="it-IT" sz="1600" dirty="0"/>
              <a:t>Il Dirigente scolastico, dovrà procedere con la denuncia del docente all’Autorità giudiziaria e/o Procura della Repubblica.</a:t>
            </a:r>
          </a:p>
          <a:p>
            <a:pPr lvl="0" algn="just" fontAlgn="base"/>
            <a:r>
              <a:rPr lang="it-IT" sz="1600" dirty="0"/>
              <a:t>Il Dirigente scolastico, in caso di omissione o ritardo senza giustificato motivo dell’inoltro degli atti procedimentali, è a sua volta soggetto ai sensi dell’art. 55 sexies del </a:t>
            </a:r>
            <a:r>
              <a:rPr lang="it-IT" sz="1600" dirty="0" err="1"/>
              <a:t>D.Lgs</a:t>
            </a:r>
            <a:r>
              <a:rPr lang="it-IT" sz="1600" dirty="0"/>
              <a:t> 165/2001, all’applicazione della sospensione dal servizio con privazione della retribuzione in proporzione alla gravità.</a:t>
            </a:r>
          </a:p>
          <a:p>
            <a:pPr lvl="0" algn="just" fontAlgn="base"/>
            <a:r>
              <a:rPr lang="it-IT" sz="1600" dirty="0"/>
              <a:t>Il Dirigente scolastico non deve esitare a dare corso alla disposizione sopracitata. Giova, infatti, precisare che oltre al reato di omessa denuncia, si corre il rischio di vedersi imputare quello di favoreggiamento personale ai sensi dell’articolo 378 del Codice penale.</a:t>
            </a:r>
          </a:p>
          <a:p>
            <a:pPr algn="just" fontAlgn="base"/>
            <a:r>
              <a:rPr lang="it-IT" sz="1600" dirty="0"/>
              <a:t>In capo al docente nella fattispecie si rilevano responsabilità oltre penali, anche disciplinari sanzionabili.</a:t>
            </a:r>
          </a:p>
          <a:p>
            <a:pPr lvl="0" algn="just" fontAlgn="base"/>
            <a:r>
              <a:rPr lang="it-IT" sz="1600" dirty="0"/>
              <a:t>Il Dirigente scolastico dovrà attivare contestualmente un procedimento disciplinare a carico del docente, contestando l’addebito nei tempi e nei modi dovuti. </a:t>
            </a:r>
          </a:p>
          <a:p>
            <a:pPr lvl="0" algn="just" fontAlgn="base"/>
            <a:r>
              <a:rPr lang="it-IT" sz="1600" dirty="0"/>
              <a:t>I due procedimenti (penale e disciplinare) sono indipendenti tra loro, anche se l’Amministrazione ha il dovere di adeguare i propri esiti al giudizio definito penale. Il caso in questione rientra nella fattispecie della sospensione dal lavoro superiore a dieci giorni.</a:t>
            </a:r>
          </a:p>
          <a:p>
            <a:pPr lvl="0" algn="just" fontAlgn="base"/>
            <a:r>
              <a:rPr lang="it-IT" sz="1600" dirty="0"/>
              <a:t>Il Dirigente scolastico, dunque, entro 10 giorni successivi (margine temporale per accertarsi circa la fondatezza dell’episodio), trasmette gli atti all’Ufficio competente per i Procedimenti Disciplinari (UCPD) istituito presso l’Ufficio Scolastico Regionale (USR) di riferimento. L’Amministrazione ha la facoltà, nel momento del rinvio a giudizio, di emanare un provvedimento amministrativo di sospensione cautelare obbligatoria dal servizio.</a:t>
            </a:r>
          </a:p>
          <a:p>
            <a:endParaRPr lang="it-IT" dirty="0"/>
          </a:p>
        </p:txBody>
      </p:sp>
    </p:spTree>
    <p:extLst>
      <p:ext uri="{BB962C8B-B14F-4D97-AF65-F5344CB8AC3E}">
        <p14:creationId xmlns:p14="http://schemas.microsoft.com/office/powerpoint/2010/main" val="14550606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33</a:t>
            </a:r>
          </a:p>
        </p:txBody>
      </p:sp>
      <p:sp>
        <p:nvSpPr>
          <p:cNvPr id="4" name="CasellaDiTesto 3">
            <a:extLst>
              <a:ext uri="{FF2B5EF4-FFF2-40B4-BE49-F238E27FC236}">
                <a16:creationId xmlns:a16="http://schemas.microsoft.com/office/drawing/2014/main" id="{F034DE1A-A270-4D78-8F69-7D8ABCDCE3D6}"/>
              </a:ext>
            </a:extLst>
          </p:cNvPr>
          <p:cNvSpPr txBox="1"/>
          <p:nvPr/>
        </p:nvSpPr>
        <p:spPr>
          <a:xfrm>
            <a:off x="531628" y="241804"/>
            <a:ext cx="11430000" cy="5997924"/>
          </a:xfrm>
          <a:prstGeom prst="rect">
            <a:avLst/>
          </a:prstGeom>
          <a:noFill/>
        </p:spPr>
        <p:txBody>
          <a:bodyPr wrap="square" rtlCol="0">
            <a:spAutoFit/>
          </a:bodyPr>
          <a:lstStyle/>
          <a:p>
            <a:pPr algn="ctr" fontAlgn="base"/>
            <a:r>
              <a:rPr lang="it-IT" b="1" dirty="0"/>
              <a:t>Le fattispecie criminose che si realizzano in ambito scolastico</a:t>
            </a:r>
          </a:p>
          <a:p>
            <a:pPr algn="just">
              <a:lnSpc>
                <a:spcPct val="120000"/>
              </a:lnSpc>
            </a:pPr>
            <a:r>
              <a:rPr lang="it-IT" dirty="0"/>
              <a:t>È utile fare una preliminare disamina introducendo le varie tipologie, fattispecie criminose, poste in esame che si realizzano in ambito scolastico: abusi di mezzi di correzione e di disciplina sui minori, percosse, violenza privata e minaccia.</a:t>
            </a:r>
          </a:p>
          <a:p>
            <a:pPr algn="just">
              <a:lnSpc>
                <a:spcPct val="120000"/>
              </a:lnSpc>
            </a:pPr>
            <a:r>
              <a:rPr lang="it-IT" b="1" dirty="0"/>
              <a:t>Lesioni personali colpose (art. 590 c.p.)</a:t>
            </a:r>
            <a:r>
              <a:rPr lang="it-IT" dirty="0"/>
              <a:t>. Frequenti possono risultare le ipotesi di lesioni personali colpose, laddove il docente o l’incaricato della vigilanza sul minore, a seguito di un proprio comportamento negligente, ne causi ugualmente la lesione. Si ha lesione colposa quando si cagiona una lesione personale per «colpa». </a:t>
            </a:r>
          </a:p>
          <a:p>
            <a:pPr algn="just">
              <a:lnSpc>
                <a:spcPct val="120000"/>
              </a:lnSpc>
            </a:pPr>
            <a:r>
              <a:rPr lang="it-IT" b="1" dirty="0"/>
              <a:t>L’art. 590 c.p.</a:t>
            </a:r>
            <a:r>
              <a:rPr lang="it-IT" dirty="0"/>
              <a:t> prevede che </a:t>
            </a:r>
            <a:r>
              <a:rPr lang="it-IT" i="1" u="sng" dirty="0"/>
              <a:t>«Chiunque cagiona ad altri per colpa una lesione personale è punito con la reclusione fino a tre mesi o con la multa fino ad euro 309. Se la lesione è grave la pena della reclusione da uno a sei mesi o della multa da euro 309 a euro 1.239 (…) Nel caso di lesioni di più persone si applica la pena che dovrebbe infliggersi per la più grave delle violazioni commesse, aumentata fino al triplo; ma la pena della reclusione non può superare gli anni cinque». </a:t>
            </a:r>
          </a:p>
          <a:p>
            <a:pPr algn="just">
              <a:lnSpc>
                <a:spcPct val="120000"/>
              </a:lnSpc>
            </a:pPr>
            <a:r>
              <a:rPr lang="it-IT" dirty="0"/>
              <a:t>Tra le varie pronunce, si fa riferimento in particolare ad ipotesi aventi ad oggetto infortuni dei minori nei locali della scuola (a causa della loro inidoneità) e, pertanto, la responsabilità penale non solo di insegnanti, ma anche di dirigenti scolastici, e, da ultimo, dei c.d. responsabili del servizio di prevenzione e protezione, incaricati di assicurare un ambiente sicuro ai giovani fruitori del servizio scolastico. Con specifico riguardo al ruolo degli insegnanti, si sottolineano frequenti casi in cui appaia controverso l’integrarsi o meno della fattispecie in occasione di momenti di pausa ricreativa dei ragazzi, laddove le lesioni riportate non risultino necessariamente dovute alla trascuratezza dei luoghi della scuola, ma a comportamenti dei proprio compagni. </a:t>
            </a:r>
          </a:p>
        </p:txBody>
      </p:sp>
    </p:spTree>
    <p:extLst>
      <p:ext uri="{BB962C8B-B14F-4D97-AF65-F5344CB8AC3E}">
        <p14:creationId xmlns:p14="http://schemas.microsoft.com/office/powerpoint/2010/main" val="485801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34</a:t>
            </a:r>
          </a:p>
        </p:txBody>
      </p:sp>
      <p:sp>
        <p:nvSpPr>
          <p:cNvPr id="3" name="CasellaDiTesto 2">
            <a:extLst>
              <a:ext uri="{FF2B5EF4-FFF2-40B4-BE49-F238E27FC236}">
                <a16:creationId xmlns:a16="http://schemas.microsoft.com/office/drawing/2014/main" id="{58B2E0EB-E843-4744-9644-1FDF116CA86A}"/>
              </a:ext>
            </a:extLst>
          </p:cNvPr>
          <p:cNvSpPr txBox="1"/>
          <p:nvPr/>
        </p:nvSpPr>
        <p:spPr>
          <a:xfrm>
            <a:off x="287079" y="287079"/>
            <a:ext cx="11632019" cy="5539978"/>
          </a:xfrm>
          <a:prstGeom prst="rect">
            <a:avLst/>
          </a:prstGeom>
          <a:noFill/>
        </p:spPr>
        <p:txBody>
          <a:bodyPr wrap="square" rtlCol="0">
            <a:spAutoFit/>
          </a:bodyPr>
          <a:lstStyle/>
          <a:p>
            <a:pPr algn="just">
              <a:lnSpc>
                <a:spcPct val="120000"/>
              </a:lnSpc>
            </a:pPr>
            <a:r>
              <a:rPr lang="it-IT" sz="1400" b="1" dirty="0"/>
              <a:t>Esempio: </a:t>
            </a:r>
            <a:r>
              <a:rPr lang="it-IT" sz="1400" i="1" dirty="0"/>
              <a:t>«costituisce condotta osservante del dovere di vigilanza dell’insegnante quella di essere presente in aula </a:t>
            </a:r>
            <a:r>
              <a:rPr lang="it-IT" sz="1400" b="1" i="1" dirty="0"/>
              <a:t>guardando con attenzione i bambini</a:t>
            </a:r>
            <a:r>
              <a:rPr lang="it-IT" sz="1400" i="1" dirty="0"/>
              <a:t>, ma non anche quella di impedire loro di alzarsi e socializzare nell’intervallo della ricreazione, salvo che, per già note e prevedibili condizioni di generale e accesa indisciplina della classe o per manifestazioni comportamentali di singoli alunni, sia necessaria l’adozione di misure organizzative e disciplinari particolari, idonee ad evitare specifiche situazioni di pericolo analoghe a quelle già verificatesi. In caso contrario, occorre verificare se, in presenza di un corretto adempimento dell’obbligo di costante vigilanza, l’evento occorso, con quelle precise modalità fattuali, si sarebbe o meno ugualmente verificato, ovvero occorre accertare la causalità della colpa» </a:t>
            </a:r>
            <a:r>
              <a:rPr lang="it-IT" sz="1400" dirty="0"/>
              <a:t>(Cass. Pen., Sez. IV, del 23 maggio 2014 n. 21056). </a:t>
            </a:r>
          </a:p>
          <a:p>
            <a:pPr algn="ctr">
              <a:lnSpc>
                <a:spcPct val="120000"/>
              </a:lnSpc>
            </a:pPr>
            <a:r>
              <a:rPr lang="it-IT" sz="1400" b="1" dirty="0"/>
              <a:t>Maltrattamenti: art. 572 c.p. il rapporto con l’abuso dei mezzi di correzione art. 571 c.p.</a:t>
            </a:r>
          </a:p>
          <a:p>
            <a:pPr algn="just">
              <a:lnSpc>
                <a:spcPct val="120000"/>
              </a:lnSpc>
            </a:pPr>
            <a:r>
              <a:rPr lang="it-IT" sz="1400" dirty="0"/>
              <a:t>L’art. 572 c.p. punisce, con la reclusione da due a sei anni, </a:t>
            </a:r>
            <a:r>
              <a:rPr lang="it-IT" sz="1400" i="1" dirty="0"/>
              <a:t>«Chiunque, fuori dei casi indicati nell'articolo precedente, maltratta una persona della famiglia o comunque convivente, o una persona sottoposta alla sua autorità o a lui affidata per ragioni di educazione, istruzione, cura, vigilanza o custodia, o per l'esercizio di una professione o di un'arte, è punito con la reclusione da tre a sette anni». </a:t>
            </a:r>
            <a:r>
              <a:rPr lang="it-IT" sz="1400" dirty="0"/>
              <a:t>Vi deve essere una pluralità di episodi vessatori, percosse, ingiurie, minacce, ecc. ed un dolo in grado di abbracciare le diverse azioni unendo i vari episodi di aggressione alla sfera morale e psichica del soggetto aggredito.</a:t>
            </a:r>
          </a:p>
          <a:p>
            <a:pPr algn="just">
              <a:lnSpc>
                <a:spcPct val="120000"/>
              </a:lnSpc>
            </a:pPr>
            <a:r>
              <a:rPr lang="it-IT" sz="1400" dirty="0"/>
              <a:t>La suprema Corte di Cassazione, sezione V penale, con sentenza n. 8364 del 27 febbraio 2007 ha stabilito che: </a:t>
            </a:r>
            <a:r>
              <a:rPr lang="it-IT" sz="1400" i="1" dirty="0"/>
              <a:t>«Incorre nel reato di cui all’articolo 572 c.p.</a:t>
            </a:r>
            <a:r>
              <a:rPr lang="it-IT" sz="1400" dirty="0"/>
              <a:t>(sebbene sia sostenuto dall’animus corrigendi)</a:t>
            </a:r>
            <a:r>
              <a:rPr lang="it-IT" sz="1400" i="1" dirty="0"/>
              <a:t>, e non nella fattispecie più lieve prevista dall’articolo 571 c.p. (Abuso dei mezzi di correzione), chiunque ponga in essere ripetuti atti vessatori, anche attraverso percosse fisiche, nei confronti degli alunni affidati». Nella citata sentenza la Corte ha ritenuto colpevole una docente, che aveva abusato dei mezzi di correzione e di disciplina, usando mezzi violenti, percuotendo i minori a lei affidati in più occasioni, abbinando alle punizioni fisiche forme di intimidazione psicologica. Le condotte peraltro si sono protratte nel tempo (reiterate) e documentate attraverso puntuali relazioni redatte dal Dirigente dell’Istituto, esposti e lettere dei genitori, relazioni ispettive e altre varie dichiarazioni. </a:t>
            </a:r>
          </a:p>
          <a:p>
            <a:pPr algn="just">
              <a:lnSpc>
                <a:spcPct val="120000"/>
              </a:lnSpc>
            </a:pPr>
            <a:r>
              <a:rPr lang="it-IT" sz="1400" dirty="0"/>
              <a:t>Nell’abuso dei mezzi di correzione rileva il requisito della proporzionalità della condotta (Cass. Sez. U. n. 34492/2012, si condanna ex art. 571 c.p. il docente che costringe a scrivere per cento volte la frase «sono un deficiente». Non ogni intervento disciplinare e correttivo è lecito solo perché finalizzato a scopi educativi e disciplinari. </a:t>
            </a:r>
          </a:p>
          <a:p>
            <a:endParaRPr lang="it-IT" dirty="0"/>
          </a:p>
        </p:txBody>
      </p:sp>
    </p:spTree>
    <p:extLst>
      <p:ext uri="{BB962C8B-B14F-4D97-AF65-F5344CB8AC3E}">
        <p14:creationId xmlns:p14="http://schemas.microsoft.com/office/powerpoint/2010/main" val="35232220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35</a:t>
            </a:r>
          </a:p>
        </p:txBody>
      </p:sp>
      <p:sp>
        <p:nvSpPr>
          <p:cNvPr id="3" name="CasellaDiTesto 2">
            <a:extLst>
              <a:ext uri="{FF2B5EF4-FFF2-40B4-BE49-F238E27FC236}">
                <a16:creationId xmlns:a16="http://schemas.microsoft.com/office/drawing/2014/main" id="{C1CDF1CE-7AF6-4AF2-8B73-967C649192A0}"/>
              </a:ext>
            </a:extLst>
          </p:cNvPr>
          <p:cNvSpPr txBox="1"/>
          <p:nvPr/>
        </p:nvSpPr>
        <p:spPr>
          <a:xfrm>
            <a:off x="202019" y="202019"/>
            <a:ext cx="11717079" cy="5687711"/>
          </a:xfrm>
          <a:prstGeom prst="rect">
            <a:avLst/>
          </a:prstGeom>
          <a:noFill/>
        </p:spPr>
        <p:txBody>
          <a:bodyPr wrap="square" rtlCol="0">
            <a:spAutoFit/>
          </a:bodyPr>
          <a:lstStyle/>
          <a:p>
            <a:pPr algn="just">
              <a:lnSpc>
                <a:spcPct val="120000"/>
              </a:lnSpc>
            </a:pPr>
            <a:r>
              <a:rPr lang="it-IT" dirty="0"/>
              <a:t>Si segnala inoltre la </a:t>
            </a:r>
            <a:r>
              <a:rPr lang="it-IT" b="1" u="sng" dirty="0"/>
              <a:t>condanna irrogata dal Tribunale di Roma il 31 ottobre 2017 in danno di una maestra e della direttrice di una scuola di infanzia comunale per il reato di maltrattamenti aggravati in concorso. Insieme al personale docente si è proceduto anche nei confronti della dirigente scolastica</a:t>
            </a:r>
            <a:r>
              <a:rPr lang="it-IT" dirty="0"/>
              <a:t>, </a:t>
            </a:r>
            <a:r>
              <a:rPr lang="it-IT" u="sng" dirty="0"/>
              <a:t>per non aver ottemperato all’obbligo giuridico di controllare l’operato della maestra, nonostante le ricorrenti voci sul comportamento inadeguato di quest’ultima</a:t>
            </a:r>
            <a:r>
              <a:rPr lang="it-IT" dirty="0"/>
              <a:t>. Le immagini delle videocamere installate di nascosto dalla procura, all’interno della scuola materna, avevano rivelato, infatti, quello che succedeva generalmente in classe: ingiurie, ordini umilianti, tirate di capelli e strattoni da parte della docente nei confronti dei bambini, tutti di età compresa tra i 2 anni e mezzo ed i 6. </a:t>
            </a:r>
          </a:p>
          <a:p>
            <a:pPr algn="ctr">
              <a:lnSpc>
                <a:spcPct val="120000"/>
              </a:lnSpc>
            </a:pPr>
            <a:r>
              <a:rPr lang="it-IT" b="1" dirty="0"/>
              <a:t>Minaccia: art. 612 c.p. </a:t>
            </a:r>
          </a:p>
          <a:p>
            <a:pPr algn="just">
              <a:lnSpc>
                <a:spcPct val="120000"/>
              </a:lnSpc>
            </a:pPr>
            <a:r>
              <a:rPr lang="it-IT" dirty="0"/>
              <a:t>Si perfeziona il reato di minaccia ai sensi </a:t>
            </a:r>
            <a:r>
              <a:rPr lang="it-IT" b="1" dirty="0"/>
              <a:t>dell’art. 612 del Codice penale</a:t>
            </a:r>
            <a:r>
              <a:rPr lang="it-IT" dirty="0"/>
              <a:t> quando: </a:t>
            </a:r>
            <a:r>
              <a:rPr lang="it-IT" i="1" dirty="0"/>
              <a:t>«Chiunque minaccia ad altri un ingiusto danno è punito, a querela della persona offesa, con la multa fino a 1.032 euro. Se la minaccia è grave o è fatta in uno dei modi indicati nell’articolo 339, la pena è della reclusione fino a un anno. Si procede d’ufficio se la minaccia è fatta in uno dei modi indicati nell’articolo 339».</a:t>
            </a:r>
            <a:r>
              <a:rPr lang="it-IT" dirty="0"/>
              <a:t> </a:t>
            </a:r>
          </a:p>
          <a:p>
            <a:pPr algn="just">
              <a:lnSpc>
                <a:spcPct val="120000"/>
              </a:lnSpc>
            </a:pPr>
            <a:r>
              <a:rPr lang="it-IT" dirty="0"/>
              <a:t>Il reato si perfeziona quando si prospetta a taluno un male futuro e ingiusto che ne determina conseguentemente una costrizione. Il delitto di minaccia è dunque un delitto contro la libertà individuale, nella fattispecie praticata dal docente nei confronti dell’alunno/a affidato quando mina la libertà psichica che ne fa discendere stati patologici (dall’ansia all’insonnia, dalla depressione ad altre tipologie di disturbi specifichi).</a:t>
            </a:r>
          </a:p>
          <a:p>
            <a:endParaRPr lang="it-IT" dirty="0"/>
          </a:p>
        </p:txBody>
      </p:sp>
    </p:spTree>
    <p:extLst>
      <p:ext uri="{BB962C8B-B14F-4D97-AF65-F5344CB8AC3E}">
        <p14:creationId xmlns:p14="http://schemas.microsoft.com/office/powerpoint/2010/main" val="6308181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36</a:t>
            </a:r>
          </a:p>
        </p:txBody>
      </p:sp>
      <p:sp>
        <p:nvSpPr>
          <p:cNvPr id="3" name="Rettangolo 2">
            <a:extLst>
              <a:ext uri="{FF2B5EF4-FFF2-40B4-BE49-F238E27FC236}">
                <a16:creationId xmlns:a16="http://schemas.microsoft.com/office/drawing/2014/main" id="{96ADB464-3005-46D8-B270-12318F29AB90}"/>
              </a:ext>
            </a:extLst>
          </p:cNvPr>
          <p:cNvSpPr/>
          <p:nvPr/>
        </p:nvSpPr>
        <p:spPr>
          <a:xfrm>
            <a:off x="350875" y="320410"/>
            <a:ext cx="11121656" cy="6053324"/>
          </a:xfrm>
          <a:prstGeom prst="rect">
            <a:avLst/>
          </a:prstGeom>
        </p:spPr>
        <p:txBody>
          <a:bodyPr wrap="square">
            <a:spAutoFit/>
          </a:bodyPr>
          <a:lstStyle/>
          <a:p>
            <a:pPr lvl="0" algn="just" fontAlgn="base">
              <a:lnSpc>
                <a:spcPct val="120000"/>
              </a:lnSpc>
            </a:pPr>
            <a:r>
              <a:rPr lang="it-IT" dirty="0"/>
              <a:t>A titolo </a:t>
            </a:r>
            <a:r>
              <a:rPr lang="it-IT" b="1" dirty="0"/>
              <a:t>di esempio </a:t>
            </a:r>
            <a:r>
              <a:rPr lang="it-IT" dirty="0"/>
              <a:t>si perfeziona l’illecito penale di minaccia </a:t>
            </a:r>
            <a:r>
              <a:rPr lang="it-IT" u="sng" dirty="0"/>
              <a:t>quando un docente, in relazione al suo status, ruolo e funzioni, minacci verbalmente di bocciare il/la suo/a alunno/a </a:t>
            </a:r>
            <a:r>
              <a:rPr lang="it-IT" u="sng" dirty="0" err="1"/>
              <a:t>a</a:t>
            </a:r>
            <a:r>
              <a:rPr lang="it-IT" u="sng" dirty="0"/>
              <a:t> seguito di una assemblea con i genitori, nel corso della quale gli stessi (la madre) avevano manifestato il loro dissenso e proposto che non venisse mantenuta la continuità didattica al docente in questione nel successivo biennio, </a:t>
            </a:r>
            <a:r>
              <a:rPr lang="it-IT" dirty="0"/>
              <a:t>come stabilito dalla Corte di Cassazione, sezione penale VI, n. 36700 del 24 settembre 2008; o ancora quando l’insegnante, infastidito da una alunno turbolento, per azzittirlo e intimorirlo gli mostra un coltello dicendogli «stai zitto o ti squarcio» (Corte di Cassazione sezione penale VI, sentenza n. 35018 del 18 agosto 2016). </a:t>
            </a:r>
          </a:p>
          <a:p>
            <a:pPr lvl="0" algn="ctr" fontAlgn="base">
              <a:lnSpc>
                <a:spcPct val="120000"/>
              </a:lnSpc>
            </a:pPr>
            <a:r>
              <a:rPr lang="it-IT" b="1" dirty="0"/>
              <a:t>Abbandono di persone minori o incapaci: art. 591 c.p.</a:t>
            </a:r>
          </a:p>
          <a:p>
            <a:pPr lvl="0" algn="just" fontAlgn="base">
              <a:lnSpc>
                <a:spcPct val="120000"/>
              </a:lnSpc>
            </a:pPr>
            <a:r>
              <a:rPr lang="it-IT" dirty="0"/>
              <a:t>Integra tale reato la condotta di chi </a:t>
            </a:r>
            <a:r>
              <a:rPr lang="it-IT" i="1" dirty="0"/>
              <a:t>«Chiunque abbandona una persona minore degli anni quattordici, ovvero una persona incapace, per malattia di mente o di corpo, per vecchiaia, o per altra causa, di provvedere a se stessa, e della quale abbia la custodia o debba avere cura, è punito con la reclusione da sei mesi a cinque anni. Alla stessa pena soggiace chi abbandona all'estero un cittadino italiano [4] minore degli anni diciotto, a lui affidato nel territorio dello Stato per ragioni di lavoro».</a:t>
            </a:r>
          </a:p>
          <a:p>
            <a:pPr lvl="0" algn="just" fontAlgn="base">
              <a:lnSpc>
                <a:spcPct val="120000"/>
              </a:lnSpc>
            </a:pPr>
            <a:r>
              <a:rPr lang="it-IT" u="sng" dirty="0"/>
              <a:t>Abbandonare consiste nel lasciare il soggetto indicato in balia di se stesso o di terzi in modo che ne derivi pericolo per la sua vita o per la sua integrità fisica in violazione di un preesistente obbligo di cura e di custodia. Si tratta di un reato di pericolo, per il quale non è necessario che derivino conseguenze per il soggetto abbandonato. Elemento soggettivo tipico del reato è il dolo generico, cioè la piena coscienza e volontà di abbandonare il soggetto che si sa essere minore o incapace. Il reato è aggravato se dal fatto deriva una lesione personale o la morte. </a:t>
            </a:r>
          </a:p>
        </p:txBody>
      </p:sp>
    </p:spTree>
    <p:extLst>
      <p:ext uri="{BB962C8B-B14F-4D97-AF65-F5344CB8AC3E}">
        <p14:creationId xmlns:p14="http://schemas.microsoft.com/office/powerpoint/2010/main" val="1688476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37</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5687711"/>
          </a:xfrm>
          <a:prstGeom prst="rect">
            <a:avLst/>
          </a:prstGeom>
          <a:noFill/>
        </p:spPr>
        <p:txBody>
          <a:bodyPr wrap="square" rtlCol="0">
            <a:spAutoFit/>
          </a:bodyPr>
          <a:lstStyle/>
          <a:p>
            <a:pPr lvl="0" algn="ctr" fontAlgn="base"/>
            <a:r>
              <a:rPr lang="it-IT" b="1" dirty="0"/>
              <a:t>Percosse: art. 581 c.p. </a:t>
            </a:r>
          </a:p>
          <a:p>
            <a:pPr lvl="0" algn="just" fontAlgn="base"/>
            <a:r>
              <a:rPr lang="it-IT" dirty="0"/>
              <a:t>Si parla di percosse ai sensi dell’art. 581 del Codice penale: </a:t>
            </a:r>
            <a:r>
              <a:rPr lang="it-IT" i="1" dirty="0"/>
              <a:t>«Chiunque percuote taluno, se dal fatto non deriva una malattia nel corpo o nella mente è punito, a querela della persona offesa, con la reclusione fino a sei mesi o con la multa fino a </a:t>
            </a:r>
            <a:r>
              <a:rPr lang="it-IT" i="1" dirty="0" err="1"/>
              <a:t>trecentonove</a:t>
            </a:r>
            <a:r>
              <a:rPr lang="it-IT" i="1" dirty="0"/>
              <a:t> euro». </a:t>
            </a:r>
          </a:p>
          <a:p>
            <a:pPr lvl="0" algn="just" fontAlgn="base"/>
            <a:r>
              <a:rPr lang="it-IT" dirty="0"/>
              <a:t>A titolo di esempio si perfeziona il reato di percosse quando un docente percuote fisicamente un alunno/a, con schiaffi o spintoni. In buona sostanza rientrano nel reato in esame tutti i casi di graffi e scortichi, ematomi e lividi (ecchimosi) che non costituiscono lesioni.</a:t>
            </a:r>
          </a:p>
          <a:p>
            <a:pPr lvl="0" algn="ctr" fontAlgn="base">
              <a:lnSpc>
                <a:spcPct val="120000"/>
              </a:lnSpc>
            </a:pPr>
            <a:r>
              <a:rPr lang="it-IT" b="1" dirty="0"/>
              <a:t>Omissione di soccorso: art. 593 c.p. </a:t>
            </a:r>
          </a:p>
          <a:p>
            <a:pPr lvl="0" algn="just" fontAlgn="base"/>
            <a:r>
              <a:rPr lang="it-IT" dirty="0">
                <a:solidFill>
                  <a:srgbClr val="000000"/>
                </a:solidFill>
              </a:rPr>
              <a:t>«</a:t>
            </a:r>
            <a:r>
              <a:rPr lang="it-IT" i="1" dirty="0">
                <a:solidFill>
                  <a:srgbClr val="000000"/>
                </a:solidFill>
              </a:rPr>
              <a:t>Chiunque, trovando abbandonato o smarrito un fanciullo minore degli anni dieci, o un'altra persona incapace di provvedere a se stessa, per malattia di mente o di corpo, per vecchiaia o per altra causa, omette di darne immediato avviso all'Autorità</a:t>
            </a:r>
            <a:r>
              <a:rPr lang="it-IT" i="1" baseline="30000" dirty="0">
                <a:solidFill>
                  <a:srgbClr val="183025"/>
                </a:solidFill>
              </a:rPr>
              <a:t> </a:t>
            </a:r>
            <a:r>
              <a:rPr lang="it-IT" i="1" dirty="0">
                <a:solidFill>
                  <a:srgbClr val="000000"/>
                </a:solidFill>
              </a:rPr>
              <a:t>è punito con la reclusione fino a un anno o con la multa fino a duemilacinquecento euro. Alla stessa pena soggiace chi, trovando un corpo umano che sia o sembri inanimato, ovvero una persona ferita o altrimenti in pericolo, omette di prestare l'assistenza occorrente o di darne immediato avviso all'Autorità. Se da siffatta condotta del colpevole deriva una lesione personale, la pena è aumentata; se ne deriva la morte, la pena è raddoppiata». </a:t>
            </a:r>
          </a:p>
          <a:p>
            <a:pPr algn="just" fontAlgn="base"/>
            <a:r>
              <a:rPr lang="it-IT" dirty="0">
                <a:solidFill>
                  <a:srgbClr val="000000"/>
                </a:solidFill>
              </a:rPr>
              <a:t>Il dovere imposto in questo caso è di prestare l’assistenza occorrente o di dare immediato avviso all’autorità, ritenendosi, peraltro, che i due obblighi non siano tra loro alternativi ma che il primo dovere di assistenza, con i mezzi e le capacità a disposizione, sia piuttosto il presupposto del secondo. Si pensi, ad esempio, alle molteplici situazioni di emergenza che possono sorgere sia a seguito di comportamenti irresponsabili ed improvvisi da parte degli alunni, specialmente se di tenera età, ma anche e soprattutto ai pericoli connessi a problematiche, anche pregresse, di natura medico-patologica cui si può incorrere nell’esercizio quotidiano di qualunque tipo di attività. </a:t>
            </a:r>
          </a:p>
        </p:txBody>
      </p:sp>
    </p:spTree>
    <p:extLst>
      <p:ext uri="{BB962C8B-B14F-4D97-AF65-F5344CB8AC3E}">
        <p14:creationId xmlns:p14="http://schemas.microsoft.com/office/powerpoint/2010/main" val="12073528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38</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4D5DA36C-BDDB-4118-9793-59242DA50C42}"/>
              </a:ext>
            </a:extLst>
          </p:cNvPr>
          <p:cNvSpPr txBox="1"/>
          <p:nvPr/>
        </p:nvSpPr>
        <p:spPr>
          <a:xfrm>
            <a:off x="202019" y="276447"/>
            <a:ext cx="11812772" cy="5909310"/>
          </a:xfrm>
          <a:prstGeom prst="rect">
            <a:avLst/>
          </a:prstGeom>
          <a:noFill/>
        </p:spPr>
        <p:txBody>
          <a:bodyPr wrap="square" rtlCol="0">
            <a:spAutoFit/>
          </a:bodyPr>
          <a:lstStyle/>
          <a:p>
            <a:pPr lvl="0" algn="just" fontAlgn="base"/>
            <a:r>
              <a:rPr lang="it-IT" dirty="0">
                <a:solidFill>
                  <a:srgbClr val="000000"/>
                </a:solidFill>
              </a:rPr>
              <a:t>Nel primo caso, significativa appare la </a:t>
            </a:r>
            <a:r>
              <a:rPr lang="it-IT" b="1" u="sng" dirty="0">
                <a:solidFill>
                  <a:srgbClr val="000000"/>
                </a:solidFill>
              </a:rPr>
              <a:t>sentenza della Corte di Cassazione n. 13310 del 21 marzo 2013 </a:t>
            </a:r>
            <a:r>
              <a:rPr lang="it-IT" dirty="0">
                <a:solidFill>
                  <a:srgbClr val="000000"/>
                </a:solidFill>
              </a:rPr>
              <a:t>nella quale si legge: </a:t>
            </a:r>
            <a:r>
              <a:rPr lang="it-IT" i="1" dirty="0">
                <a:solidFill>
                  <a:srgbClr val="000000"/>
                </a:solidFill>
              </a:rPr>
              <a:t>«affinché l’omissione possa ritenersi volontaria è necessario che l’agente si sia effettivamente rappresentato la situazione di pericolo come tale. Deve, pertanto, reputarsi escluso il dolo, anche solo nella forma eventuale, qualora l’omissione del soccorso sia dovuta ad un errore (ancorché colposo) compiuto dallo stesso agente in ordine alla valutazione della reale natura della situazione percepita attraverso i propri sensi. Parimenti, non può ritenersi integrato l’elemento soggettivo del reato qualora lo stesso agente, pur avendo riconosciuto la situazione di pericolo, abbia poi errato nell’elezione delle modalità di soccorso che pure abbia posto in essere». </a:t>
            </a:r>
          </a:p>
          <a:p>
            <a:pPr lvl="0" algn="just" fontAlgn="base"/>
            <a:r>
              <a:rPr lang="it-IT" dirty="0"/>
              <a:t>Con riguardo al secondo dei profili evidenziati, non può trascurarsi come negli ultimi tempi la questione inerente all’integrazione del reato di omissione di soccorso abbia destato particolare attenzione in riferimento al potere/dovere, da parte del personale scolastico «vigilante», di assicurare allo scolaro la somministrazione di farmaci, quando le particolari circostanze del caso lo rendano necessario. </a:t>
            </a:r>
          </a:p>
          <a:p>
            <a:pPr algn="just"/>
            <a:r>
              <a:rPr lang="it-IT" dirty="0"/>
              <a:t>A tal proposito, la somministrazione di farmaci salvavita e/o essenziali a determinati alunni, affetti da patologie per le quali è necessario, sulla base di specifica certificazione medica, assumere la terapia durante l’attività didattica, è tra i compiti più importanti, dato che, attraverso la somministrazione, si permette all’alunno di estrinsecare il proprio “diritto allo studio”, che, diversamente, sarebbe inattuabile. Vediamo, dunque, se esiste o meno un</a:t>
            </a:r>
            <a:r>
              <a:rPr lang="it-IT" b="1" dirty="0"/>
              <a:t> obbligo per docenti e personale ATA </a:t>
            </a:r>
            <a:r>
              <a:rPr lang="it-IT" dirty="0"/>
              <a:t>di effettuare la somministrazione e che tipo</a:t>
            </a:r>
            <a:r>
              <a:rPr lang="it-IT" b="1" dirty="0"/>
              <a:t> di responsabilità incombe sugli stessi nell’espletamento di tali compiti.</a:t>
            </a:r>
            <a:r>
              <a:rPr lang="it-IT" dirty="0"/>
              <a:t> Occorre chiedersi se il personale scolastico sia o meno obbligato a somministrare farmaci a scuola agli studenti. La soluzione al quesito deriva direttamente dalle Raccomandazioni del 25 Novembre 2005, emanate dal MIUR (oggi MI) di concerto col Ministero della Salute, e contenenti, ex art. 1, “</a:t>
            </a:r>
            <a:r>
              <a:rPr lang="it-IT" i="1" dirty="0"/>
              <a:t>le linee guida per la definizione degli interventi finalizzati alla assistenza di studenti che necessitano di somministrazione di farmaci in orario scolastico, al fine di tutelarne il diritto allo studio, la salute ed il benessere all’interno della struttura scolastica».</a:t>
            </a:r>
            <a:endParaRPr lang="it-IT" dirty="0"/>
          </a:p>
        </p:txBody>
      </p:sp>
    </p:spTree>
    <p:extLst>
      <p:ext uri="{BB962C8B-B14F-4D97-AF65-F5344CB8AC3E}">
        <p14:creationId xmlns:p14="http://schemas.microsoft.com/office/powerpoint/2010/main" val="37521720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39</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4D5DA36C-BDDB-4118-9793-59242DA50C42}"/>
              </a:ext>
            </a:extLst>
          </p:cNvPr>
          <p:cNvSpPr txBox="1"/>
          <p:nvPr/>
        </p:nvSpPr>
        <p:spPr>
          <a:xfrm>
            <a:off x="189614" y="627312"/>
            <a:ext cx="11812772" cy="5262979"/>
          </a:xfrm>
          <a:prstGeom prst="rect">
            <a:avLst/>
          </a:prstGeom>
          <a:noFill/>
        </p:spPr>
        <p:txBody>
          <a:bodyPr wrap="square" rtlCol="0">
            <a:spAutoFit/>
          </a:bodyPr>
          <a:lstStyle/>
          <a:p>
            <a:pPr algn="just"/>
            <a:r>
              <a:rPr lang="it-IT" sz="1600" dirty="0"/>
              <a:t>In particolare, la risposta arriva dall’art. 4, secondo capoverso delle suddette Raccomandazioni, ove si afferma che i Dirigenti scolastici, a seguito della richiesta avanzata dai genitori dell’alunno, “</a:t>
            </a:r>
            <a:r>
              <a:rPr lang="it-IT" sz="1600" b="1" i="1" dirty="0"/>
              <a:t>verificano la disponibilità degli operatori scolastici</a:t>
            </a:r>
            <a:r>
              <a:rPr lang="it-IT" sz="1600" i="1" dirty="0"/>
              <a:t> in servizio a garantire la continuità della somministrazione dei farmaci, ove non già autorizzata ai genitori, esercitanti la potestà </a:t>
            </a:r>
            <a:r>
              <a:rPr lang="it-IT" sz="1600" dirty="0"/>
              <a:t>(rectius, responsabilità</a:t>
            </a:r>
            <a:r>
              <a:rPr lang="it-IT" sz="1600" i="1" dirty="0"/>
              <a:t>) genitoriale o loro delegati</a:t>
            </a:r>
            <a:r>
              <a:rPr lang="it-IT" sz="1600" dirty="0"/>
              <a:t>”. Le Raccomandazioni, quindi, si rifanno al </a:t>
            </a:r>
            <a:r>
              <a:rPr lang="it-IT" sz="1600" b="1" dirty="0"/>
              <a:t>concetto di disponibilità che, ed è pleonastico sottolinearlo, non è un obbligo;</a:t>
            </a:r>
            <a:r>
              <a:rPr lang="it-IT" sz="1600" dirty="0"/>
              <a:t> pertanto, </a:t>
            </a:r>
            <a:r>
              <a:rPr lang="it-IT" sz="1600" b="1" dirty="0"/>
              <a:t>il personale della Scuola non può essere obbligato alla somministrazione di farmaci agli studenti.</a:t>
            </a:r>
            <a:r>
              <a:rPr lang="it-IT" sz="1600" dirty="0"/>
              <a:t> Se non esiste, dunque, un obbligo circa la somministrazione del farmaco, non può dirsi lo stesso circa le responsabilità dei docenti. Come sappiamo, invero, </a:t>
            </a:r>
            <a:r>
              <a:rPr lang="it-IT" sz="1600" b="1" dirty="0"/>
              <a:t>sugli insegnanti grava un generale obbligo di protezione</a:t>
            </a:r>
            <a:r>
              <a:rPr lang="it-IT" sz="1600" dirty="0"/>
              <a:t>, di garanzia, nei confronti dei propri alunni, a tutela dell’incolumità non solo di loro stessi, ma anche di terzi che con questi vengano a contatto. Quanto alla somministrazione dei farmaci, deve farsi una prioritaria distinzione tra: l’alunno affetto da una patologia cronica, che comporti l’assunzione di una terapia in modo continuativo; l’alunno senza alcuna patologia, che si trovi, però, in uno stato di emergenza imprevedibile.</a:t>
            </a:r>
          </a:p>
          <a:p>
            <a:pPr algn="just"/>
            <a:r>
              <a:rPr lang="it-IT" sz="1600" dirty="0"/>
              <a:t>La giurisprudenza si è pronunciata sovente sull’argomento, affermando a più riprese che il docente non è responsabile solo allorquando l’evento dannoso è risultato essere imprevisto ed imprevedibile. Dunque, ritornando alla summenzionata distinzione, può dirsi che: nel primo caso, la somministrazione del farmaco è un evento prevedibile e prevenibile, rientrante nei doveri di vigilanza dell’insegnante, dovendo lo stesso assicurarsi che la somministrazione del farmaco sia stata regolarmente effettuata; nel secondo caso, invece, qualora si riscontrasse una situazione di pericolo imprevedibile, la valutazione della responsabilità del docente andrà vagliata facendosi riferimento al criterio della diligenza media.</a:t>
            </a:r>
          </a:p>
          <a:p>
            <a:pPr algn="just"/>
            <a:r>
              <a:rPr lang="it-IT" sz="1600" dirty="0"/>
              <a:t>In particolare, dovrà verificarsi la </a:t>
            </a:r>
            <a:r>
              <a:rPr lang="it-IT" sz="1600" b="1" dirty="0"/>
              <a:t>sussistenza di un nesso eziologico tra la condotta dell’insegnante</a:t>
            </a:r>
            <a:r>
              <a:rPr lang="it-IT" sz="1600" dirty="0"/>
              <a:t>, nella somministrazione del farmaco o nella gestione del pericolo, </a:t>
            </a:r>
            <a:r>
              <a:rPr lang="it-IT" sz="1600" b="1" dirty="0"/>
              <a:t>ed una lesione dell’incolumità fisica dell’alunno</a:t>
            </a:r>
            <a:r>
              <a:rPr lang="it-IT" sz="1600" dirty="0"/>
              <a:t>; specificamente: nel caso di </a:t>
            </a:r>
            <a:r>
              <a:rPr lang="it-IT" sz="1600" b="1" dirty="0"/>
              <a:t>alunno affetto da malattia cronica, si andrà a verificare la diligenza media anche in correlazione agli strumenti e alle conoscenze delle quali il docente dispone</a:t>
            </a:r>
            <a:r>
              <a:rPr lang="it-IT" sz="1600" dirty="0"/>
              <a:t>; per </a:t>
            </a:r>
            <a:r>
              <a:rPr lang="it-IT" sz="1600" b="1" dirty="0"/>
              <a:t>l’alunno senza patologie, invece, ci si rimetterà al « buonsenso», </a:t>
            </a:r>
            <a:r>
              <a:rPr lang="it-IT" sz="1600" dirty="0"/>
              <a:t>ossia alla “</a:t>
            </a:r>
            <a:r>
              <a:rPr lang="it-IT" sz="1600" i="1" dirty="0"/>
              <a:t>capacità di comportarsi con saggezza e senso della misura, attenendosi a criteri di opportunità generalmente condivisa</a:t>
            </a:r>
            <a:r>
              <a:rPr lang="it-IT" sz="1600" dirty="0"/>
              <a:t>”. Cassazione sezioni Unite del 27/6/2002 n. 9346 e Cassazione del 7 ottobre 2010 n. 17574</a:t>
            </a:r>
          </a:p>
        </p:txBody>
      </p:sp>
    </p:spTree>
    <p:extLst>
      <p:ext uri="{BB962C8B-B14F-4D97-AF65-F5344CB8AC3E}">
        <p14:creationId xmlns:p14="http://schemas.microsoft.com/office/powerpoint/2010/main" val="1970546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40</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4D5DA36C-BDDB-4118-9793-59242DA50C42}"/>
              </a:ext>
            </a:extLst>
          </p:cNvPr>
          <p:cNvSpPr txBox="1"/>
          <p:nvPr/>
        </p:nvSpPr>
        <p:spPr>
          <a:xfrm>
            <a:off x="202019" y="276447"/>
            <a:ext cx="11812772" cy="4524315"/>
          </a:xfrm>
          <a:prstGeom prst="rect">
            <a:avLst/>
          </a:prstGeom>
          <a:noFill/>
        </p:spPr>
        <p:txBody>
          <a:bodyPr wrap="square" rtlCol="0">
            <a:spAutoFit/>
          </a:bodyPr>
          <a:lstStyle/>
          <a:p>
            <a:r>
              <a:rPr lang="it-IT" dirty="0"/>
              <a:t>Inoltre, in caso di emergenza, il rifiuto alla somministrazione del farmaco indispensabile/salvavita </a:t>
            </a:r>
            <a:r>
              <a:rPr lang="it-IT" b="1" dirty="0"/>
              <a:t>potrebbe esporre il docente ad inadempimento</a:t>
            </a:r>
            <a:r>
              <a:rPr lang="it-IT" dirty="0"/>
              <a:t> della obbligazione contrattuale di vigilanza e custodia degli alunni ed esporre, così, insegnante e Scuola, a </a:t>
            </a:r>
            <a:r>
              <a:rPr lang="it-IT" b="1" dirty="0"/>
              <a:t>forme di responsabilità risarcitoria ex art. 2048 c.c.</a:t>
            </a:r>
            <a:r>
              <a:rPr lang="it-IT" dirty="0"/>
              <a:t> Il personale scolastico, per effettuare la somministrazione, deve essere in possesso di appositi corsi di formazione promossi dalle ASL; dunque, la disponibilità di cui sopra può arrivare o da personale che attesti di essere già formato in materia o da personale che non è ancora in possesso di una formazione specifica. Per quest’ultimi, </a:t>
            </a:r>
            <a:r>
              <a:rPr lang="it-IT" b="1" dirty="0"/>
              <a:t>sarà compito del Dirigente scolastico richiedere all’ASL competente l’attivazione di un corso di formazione Farmaci a scuola</a:t>
            </a:r>
            <a:r>
              <a:rPr lang="it-IT" dirty="0"/>
              <a:t>, possibilmente entro il 15 luglio per </a:t>
            </a:r>
            <a:r>
              <a:rPr lang="it-IT" dirty="0" err="1"/>
              <a:t>l’a.s.</a:t>
            </a:r>
            <a:r>
              <a:rPr lang="it-IT" dirty="0"/>
              <a:t> successivo ed entro il 15 ottobre per le nuove iscrizioni.</a:t>
            </a:r>
          </a:p>
          <a:p>
            <a:pPr lvl="0" algn="just" fontAlgn="base"/>
            <a:endParaRPr lang="it-IT" dirty="0"/>
          </a:p>
          <a:p>
            <a:pPr lvl="0" algn="just" fontAlgn="base"/>
            <a:endParaRPr lang="it-IT" dirty="0"/>
          </a:p>
          <a:p>
            <a:pPr lvl="0" algn="just" fontAlgn="base"/>
            <a:r>
              <a:rPr lang="it-IT" b="1" dirty="0"/>
              <a:t>La stessa INAIL afferma che </a:t>
            </a:r>
            <a:r>
              <a:rPr lang="it-IT" i="1" dirty="0"/>
              <a:t>«…il rifiuto da parte del personale scolastico di assicurare questo incarico…per paura delle eventuali conseguenze, non trova giustificazione dal momento che non è riconosciuta alcuna responsabilità a loro carico, se sono state seguite correttamente le indicazioni del medico, mentre potrebbe configurarsi come omissione di soccorso (art. 593 c.p.) la mancata somministrazione secondo le procedure previste». </a:t>
            </a:r>
          </a:p>
          <a:p>
            <a:pPr lvl="0" algn="just" fontAlgn="base"/>
            <a:endParaRPr lang="it-IT" dirty="0"/>
          </a:p>
          <a:p>
            <a:endParaRPr lang="it-IT" dirty="0"/>
          </a:p>
        </p:txBody>
      </p:sp>
    </p:spTree>
    <p:extLst>
      <p:ext uri="{BB962C8B-B14F-4D97-AF65-F5344CB8AC3E}">
        <p14:creationId xmlns:p14="http://schemas.microsoft.com/office/powerpoint/2010/main" val="14586893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41</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8FE17B60-3595-49B5-A932-D4801B5F8709}"/>
              </a:ext>
            </a:extLst>
          </p:cNvPr>
          <p:cNvSpPr txBox="1"/>
          <p:nvPr/>
        </p:nvSpPr>
        <p:spPr>
          <a:xfrm>
            <a:off x="233916" y="276447"/>
            <a:ext cx="11568223" cy="5755422"/>
          </a:xfrm>
          <a:prstGeom prst="rect">
            <a:avLst/>
          </a:prstGeom>
          <a:noFill/>
        </p:spPr>
        <p:txBody>
          <a:bodyPr wrap="square" rtlCol="0">
            <a:spAutoFit/>
          </a:bodyPr>
          <a:lstStyle/>
          <a:p>
            <a:pPr algn="ctr"/>
            <a:r>
              <a:rPr lang="it-IT" sz="1600" b="1" dirty="0"/>
              <a:t>Omicidio Colposo art. 589 c.p.</a:t>
            </a:r>
          </a:p>
          <a:p>
            <a:pPr algn="just"/>
            <a:r>
              <a:rPr lang="it-IT" sz="1600" dirty="0"/>
              <a:t>Si ha omicidio colposo quando si cagiona la morte di una persona per colpa. «</a:t>
            </a:r>
            <a:r>
              <a:rPr lang="it-IT" sz="1600" i="1" dirty="0"/>
              <a:t>Chiunque cagiona per colpa la morte di una persona è punito con la reclusione da sei mesi a cinque anni (..) Nel caso di morte di più persone, ovvero di morte di una o più persone e di lesioni di una o più persone, si applica la pena che dovrebbe infliggersi per la più grave delle violazioni commesse aumentata fino al triplo, ma la pena non può superare gli anni quindici</a:t>
            </a:r>
            <a:r>
              <a:rPr lang="it-IT" sz="1600" baseline="30000" dirty="0"/>
              <a:t>»</a:t>
            </a:r>
            <a:r>
              <a:rPr lang="it-IT" sz="1600" dirty="0"/>
              <a:t>.</a:t>
            </a:r>
          </a:p>
          <a:p>
            <a:pPr algn="just"/>
            <a:r>
              <a:rPr lang="it-IT" sz="1600" dirty="0"/>
              <a:t>Non può ignorarsi come ricorrente nella pratica sia il verificarsi di simili eventi fondanti responsabilità penali a titolo colposo, in special modo a carico di insegnanti e dirigenti scolastici. Ricordiamo a tal proposito la sentenza della Corte di Cass., Sez. IV, n. 17574/2010 la quale in occasione della questione relativa all’investimento mortale di un alunno di prima media all’uscita dall’istituto scolastico ad opera di un autobus transitante sulla pubblica via, pone l’accenno sul necessario carattere della «</a:t>
            </a:r>
            <a:r>
              <a:rPr lang="it-IT" sz="1600" u="sng" dirty="0"/>
              <a:t>progressività» del livello di vigilanza</a:t>
            </a:r>
            <a:r>
              <a:rPr lang="it-IT" sz="1600" dirty="0"/>
              <a:t>, con ciò rilevando come «</a:t>
            </a:r>
            <a:r>
              <a:rPr lang="it-IT" sz="1600" i="1" dirty="0"/>
              <a:t>la posizione di garanzia in capo agli addetti al servizio scolastico nei confronti dei soggetti affidati alla scuola si configura </a:t>
            </a:r>
            <a:r>
              <a:rPr lang="it-IT" sz="1600" i="1" u="sng" dirty="0"/>
              <a:t>diversamente a seconda, da un lato, dell’età e del grado di maturazione raggiunto dagli allievi oltreché dalle circostanze del caso concreto, e, dall’altro, degli specifici compiti di ciascun addetto</a:t>
            </a:r>
            <a:r>
              <a:rPr lang="it-IT" sz="1600" i="1" dirty="0"/>
              <a:t>; ma si caratterizza in generale per l’esistenza di un obbligo di vigilanza nei confronti degli alunni, al fine di evitare che gli stessi possano arrecare danni a terzi o a se medesimi, o che possano essere esposti a prevedibili fonti di rischio o a situazioni di pericolo</a:t>
            </a:r>
            <a:r>
              <a:rPr lang="it-IT" sz="1600" dirty="0"/>
              <a:t>».</a:t>
            </a:r>
          </a:p>
          <a:p>
            <a:pPr algn="just"/>
            <a:r>
              <a:rPr lang="it-IT" sz="1600" dirty="0"/>
              <a:t>Ai fini dell’</a:t>
            </a:r>
            <a:r>
              <a:rPr lang="it-IT" sz="1600" dirty="0" err="1"/>
              <a:t>attribuibilità</a:t>
            </a:r>
            <a:r>
              <a:rPr lang="it-IT" sz="1600" dirty="0"/>
              <a:t> della condotta deve essere menzionata la sentenza di merito del </a:t>
            </a:r>
            <a:r>
              <a:rPr lang="it-IT" sz="1600" dirty="0" err="1"/>
              <a:t>Trib</a:t>
            </a:r>
            <a:r>
              <a:rPr lang="it-IT" sz="1600" dirty="0"/>
              <a:t>. Napoli del 16 ottobre 2007 la quale, nel fissare il principio di «</a:t>
            </a:r>
            <a:r>
              <a:rPr lang="it-IT" sz="1600" u="sng" dirty="0"/>
              <a:t>inevitabilità» dell’evento quale scriminante</a:t>
            </a:r>
            <a:r>
              <a:rPr lang="it-IT" sz="1600" dirty="0"/>
              <a:t>, afferma che: «</a:t>
            </a:r>
            <a:r>
              <a:rPr lang="it-IT" sz="1600" i="1" dirty="0"/>
              <a:t>il comportamento di una maestra di scuola dell’infanzia, che autorizzi una bambina di 5 anni con disabilità motoria ad allontanarsi dalla classe per recarsi in bagno accompagnata da una coetanea, e non da un collaboratore scolastico, integra in caso di decesso della bambina per trauma cranico conseguente ad una caduta all’interno dei locali del bagno della scuola, una violazione rilevante ex art. 40 co. 2 c.p., dell’obbligo giuridico di protezione e vigilanza che grava sugli insegnanti per «contatto sociale» nei confronti degli alunni. Non è tuttavia il delitto di omicidio colposo, per difetto dell’elemento soggettivo qualora risulti provato che il decesso della bambina non poteva essere evitato, da parte della maestra, nemmeno compiendo le azioni che la Dirigenza le imponeva di compiere e, cioè, qualora si possa affermare che </a:t>
            </a:r>
            <a:r>
              <a:rPr lang="it-IT" sz="1600" i="1" u="sng" dirty="0"/>
              <a:t>l’evento si sarebbe verificato anche se la bambina fosse stata accompagnata in bagno dal collaboratore scolastico a ciò preposto».</a:t>
            </a:r>
          </a:p>
        </p:txBody>
      </p:sp>
    </p:spTree>
    <p:extLst>
      <p:ext uri="{BB962C8B-B14F-4D97-AF65-F5344CB8AC3E}">
        <p14:creationId xmlns:p14="http://schemas.microsoft.com/office/powerpoint/2010/main" val="1898677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42</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B5D69075-78CE-4CC9-980C-447E84AEC400}"/>
              </a:ext>
            </a:extLst>
          </p:cNvPr>
          <p:cNvSpPr txBox="1"/>
          <p:nvPr/>
        </p:nvSpPr>
        <p:spPr>
          <a:xfrm>
            <a:off x="212651" y="116958"/>
            <a:ext cx="11748977" cy="6186309"/>
          </a:xfrm>
          <a:prstGeom prst="rect">
            <a:avLst/>
          </a:prstGeom>
          <a:noFill/>
        </p:spPr>
        <p:txBody>
          <a:bodyPr wrap="square" rtlCol="0">
            <a:spAutoFit/>
          </a:bodyPr>
          <a:lstStyle/>
          <a:p>
            <a:pPr algn="ctr"/>
            <a:r>
              <a:rPr lang="it-IT" b="1" dirty="0"/>
              <a:t>Profili rilevanti della condotta di bullismo</a:t>
            </a:r>
          </a:p>
          <a:p>
            <a:pPr algn="just"/>
            <a:r>
              <a:rPr lang="it-IT" dirty="0"/>
              <a:t>Con il termine </a:t>
            </a:r>
            <a:r>
              <a:rPr lang="it-IT" b="1" dirty="0"/>
              <a:t>bullismo</a:t>
            </a:r>
            <a:r>
              <a:rPr lang="it-IT" dirty="0"/>
              <a:t> s’intende definire un comportamento aggressivo ripetitivo nei confronti di chi non è in grado di difendersi. Solitamente, i ruoli del </a:t>
            </a:r>
            <a:r>
              <a:rPr lang="it-IT" b="1" dirty="0"/>
              <a:t>bullismo</a:t>
            </a:r>
            <a:r>
              <a:rPr lang="it-IT" dirty="0"/>
              <a:t> sono ben definiti: da una parte c’è il </a:t>
            </a:r>
            <a:r>
              <a:rPr lang="it-IT" b="1" dirty="0"/>
              <a:t>bullo</a:t>
            </a:r>
            <a:r>
              <a:rPr lang="it-IT" dirty="0"/>
              <a:t>, colui che attua dei comportamenti violenti fisicamente e/o psicologicamente e dall’altra parte la vittima, colui che invece subisce tali atteggiamenti.</a:t>
            </a:r>
          </a:p>
          <a:p>
            <a:pPr algn="just"/>
            <a:r>
              <a:rPr lang="it-IT" dirty="0"/>
              <a:t>Si considerano comunemente espressione di bullismo, tra gli altri, atti quali: insulti, offese o derisioni, voci diffamatorie o false accuse, razzismo, critiche immotivate ed eccessivo controllo.</a:t>
            </a:r>
          </a:p>
          <a:p>
            <a:pPr algn="just"/>
            <a:r>
              <a:rPr lang="it-IT" dirty="0"/>
              <a:t>Tra i reati eventualmente configurabili si annoverano le ipotesi di: </a:t>
            </a:r>
          </a:p>
          <a:p>
            <a:pPr marL="285750" indent="-285750" algn="just">
              <a:buFontTx/>
              <a:buChar char="-"/>
            </a:pPr>
            <a:r>
              <a:rPr lang="it-IT" dirty="0"/>
              <a:t>Percosse (art. 581 c.p.)</a:t>
            </a:r>
          </a:p>
          <a:p>
            <a:pPr marL="285750" indent="-285750" algn="just">
              <a:buFontTx/>
              <a:buChar char="-"/>
            </a:pPr>
            <a:r>
              <a:rPr lang="it-IT" dirty="0"/>
              <a:t>Lesioni personali (art. 582 ss. c.p.) laddove dalle aggressioni possano discendere conseguenze più o meno gravi</a:t>
            </a:r>
          </a:p>
          <a:p>
            <a:pPr marL="285750" indent="-285750" algn="just">
              <a:buFontTx/>
              <a:buChar char="-"/>
            </a:pPr>
            <a:r>
              <a:rPr lang="it-IT" dirty="0"/>
              <a:t>Danneggiamento di cose con violenza o minaccia alla persona (art. 635 c.p.)</a:t>
            </a:r>
          </a:p>
          <a:p>
            <a:pPr marL="285750" indent="-285750" algn="just">
              <a:buFontTx/>
              <a:buChar char="-"/>
            </a:pPr>
            <a:r>
              <a:rPr lang="it-IT" dirty="0"/>
              <a:t>Diffamazione (art. 612 c.p.) conseguente alla diffusione di notizie infamanti sul conto della vittima</a:t>
            </a:r>
          </a:p>
          <a:p>
            <a:pPr marL="285750" indent="-285750" algn="just">
              <a:buFontTx/>
              <a:buChar char="-"/>
            </a:pPr>
            <a:r>
              <a:rPr lang="it-IT" dirty="0"/>
              <a:t>Minaccia (art. 612 c.p.) </a:t>
            </a:r>
          </a:p>
          <a:p>
            <a:pPr marL="285750" indent="-285750" algn="just">
              <a:buFontTx/>
              <a:buChar char="-"/>
            </a:pPr>
            <a:r>
              <a:rPr lang="it-IT" dirty="0"/>
              <a:t>Molestia o disturbo alle persone (art. 660 c.p.) attuata attraverso derisioni e/o pressioni.</a:t>
            </a:r>
          </a:p>
          <a:p>
            <a:pPr algn="just"/>
            <a:endParaRPr lang="it-IT" dirty="0"/>
          </a:p>
          <a:p>
            <a:pPr algn="just"/>
            <a:r>
              <a:rPr lang="it-IT" dirty="0"/>
              <a:t>Con la sentenza della Corte di Cassazione penale n. 28623/17 per la prima volta in concreto si è ritenuto applicabile l’</a:t>
            </a:r>
            <a:r>
              <a:rPr lang="it-IT" b="1" dirty="0"/>
              <a:t>art. 612 bis c.p. «Atti persecutori» che prevede il reato di atti persecutori in ambito di bullismo scolastico</a:t>
            </a:r>
            <a:r>
              <a:rPr lang="it-IT" dirty="0"/>
              <a:t>. Col predetto arresto, la Corte di Cassazione confermava le condanne inflitte a quattro minorenni che per due anni avevano preso di mira un compagno di scuola, picchiandolo e insultandolo, fino ad indurlo a trasferirsi in altra regione. La Corte considerava prova attendibile la sola deposizione della persona offesa, nonostante nessuno (sia insegnanti che compagni di classe) si fosse accorto della sofferenza e delle percosse che subiva la vittima.</a:t>
            </a:r>
          </a:p>
          <a:p>
            <a:pPr marL="285750" indent="-285750" algn="just">
              <a:buFontTx/>
              <a:buChar char="-"/>
            </a:pPr>
            <a:endParaRPr lang="it-IT" dirty="0"/>
          </a:p>
          <a:p>
            <a:pPr algn="just"/>
            <a:endParaRPr lang="it-IT" dirty="0"/>
          </a:p>
        </p:txBody>
      </p:sp>
    </p:spTree>
    <p:extLst>
      <p:ext uri="{BB962C8B-B14F-4D97-AF65-F5344CB8AC3E}">
        <p14:creationId xmlns:p14="http://schemas.microsoft.com/office/powerpoint/2010/main" val="21035165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43</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4" name="CasellaDiTesto 3">
            <a:extLst>
              <a:ext uri="{FF2B5EF4-FFF2-40B4-BE49-F238E27FC236}">
                <a16:creationId xmlns:a16="http://schemas.microsoft.com/office/drawing/2014/main" id="{E0A1E62B-8DCA-440F-9903-9FAEB9F17338}"/>
              </a:ext>
            </a:extLst>
          </p:cNvPr>
          <p:cNvSpPr txBox="1"/>
          <p:nvPr/>
        </p:nvSpPr>
        <p:spPr>
          <a:xfrm>
            <a:off x="191387" y="276447"/>
            <a:ext cx="11695814" cy="5909310"/>
          </a:xfrm>
          <a:prstGeom prst="rect">
            <a:avLst/>
          </a:prstGeom>
          <a:noFill/>
        </p:spPr>
        <p:txBody>
          <a:bodyPr wrap="square" rtlCol="0">
            <a:spAutoFit/>
          </a:bodyPr>
          <a:lstStyle/>
          <a:p>
            <a:pPr algn="just"/>
            <a:r>
              <a:rPr lang="it-IT" dirty="0"/>
              <a:t>Il bullismo diventerà un reato: la pena prevista va da un anno a 6 anni e 6 mesi, mentre per i minori si arriva all’affidamento ai servizi sociali o a una comunità. Sembrerà strano, ma se il </a:t>
            </a:r>
            <a:r>
              <a:rPr lang="it-IT" b="1" dirty="0">
                <a:hlinkClick r:id="rId3">
                  <a:extLst>
                    <a:ext uri="{A12FA001-AC4F-418D-AE19-62706E023703}">
                      <ahyp:hlinkClr xmlns:ahyp="http://schemas.microsoft.com/office/drawing/2018/hyperlinkcolor" val="tx"/>
                    </a:ext>
                  </a:extLst>
                </a:hlinkClick>
              </a:rPr>
              <a:t>cyberbullismo</a:t>
            </a:r>
            <a:r>
              <a:rPr lang="it-IT" dirty="0"/>
              <a:t> era già reato (legge 71/2017), il bullismo ancora no. La Camera, grazie al lavoro della commissione Giustizia e al voto unanime di maggioranza e opposizione, ha posto rimedio a questa mancanza, già rilevata dalla Cassazione con diverse sentenze.</a:t>
            </a:r>
          </a:p>
          <a:p>
            <a:pPr algn="just"/>
            <a:r>
              <a:rPr lang="it-IT" dirty="0"/>
              <a:t>La pena prevista va</a:t>
            </a:r>
            <a:r>
              <a:rPr lang="it-IT" b="1" dirty="0"/>
              <a:t> da un anno a 6 anni e 6 mesi</a:t>
            </a:r>
            <a:r>
              <a:rPr lang="it-IT" dirty="0"/>
              <a:t>, mentre per i minori si arriva all’affidamento ai servizi sociali o a una comunità nel caso il percorso educativo non sia riuscito. La nuova legge prevede anche la confisca degli strumenti informatici usati per bullizzare le vittime, e altrettanta attenzione sarà data agli adulti che non vigileranno sui minori violenti. </a:t>
            </a:r>
            <a:r>
              <a:rPr lang="it-IT" b="1" dirty="0"/>
              <a:t>Esempio: </a:t>
            </a:r>
            <a:r>
              <a:rPr lang="it-IT" dirty="0"/>
              <a:t>Anche una sola segnalazione da parte gli studenti, in ordine a atti violenti perpetrati dai compagni, è sufficiente a concretizzare in capo agli insegnanti un obbligo di stringente sorveglianza finalizzato all’adozione di tutte le misure idonee a prevenire tali condotte.</a:t>
            </a:r>
          </a:p>
          <a:p>
            <a:pPr algn="just"/>
            <a:r>
              <a:rPr lang="it-IT" dirty="0"/>
              <a:t>In caso contrario, qualora derivi un danno a un allievo, gli insegnanti sono responsabili per culpa in vigilando salvo idonea prova liberatoria.</a:t>
            </a:r>
          </a:p>
          <a:p>
            <a:pPr algn="just"/>
            <a:r>
              <a:rPr lang="it-IT" dirty="0"/>
              <a:t>Il principio è stato enunciato dal Tribunale di Roma, seconda sezione civile, nella sentenza n. 11249/2021 che ha definito una vicenda di violenze subite da un ragazzino di terza media.</a:t>
            </a:r>
            <a:br>
              <a:rPr lang="it-IT" dirty="0"/>
            </a:br>
            <a:r>
              <a:rPr lang="it-IT" dirty="0"/>
              <a:t>A ricorrere ai giudici sono stati i genitori del giovane che hanno proposto una azione di risarcimento per i danni fisici, morali ed esistenziali, oltre alle spese mediche, subiti dal figlio a seguito delle condotte tenute da alcuni compagni di classe in orario scolastico.</a:t>
            </a:r>
          </a:p>
          <a:p>
            <a:pPr algn="just"/>
            <a:r>
              <a:rPr lang="it-IT" dirty="0"/>
              <a:t>Il ragazzo era stato oggetto di atteggiamenti violenti con calci anche nei genitali e le lesioni varie. Poiché ciò era avvenuto nell’orario di affidamento dei minori agli insegnanti, è stata in giudizio eccepita la responsabilità per culpa in vigilando degli educatori e della struttura scolastica, ai sensi degli articoli 28 Cost., 1218 c.c. e 2048, secondo comma del codice civile.</a:t>
            </a:r>
          </a:p>
          <a:p>
            <a:endParaRPr lang="it-IT" b="1" dirty="0"/>
          </a:p>
        </p:txBody>
      </p:sp>
    </p:spTree>
    <p:extLst>
      <p:ext uri="{BB962C8B-B14F-4D97-AF65-F5344CB8AC3E}">
        <p14:creationId xmlns:p14="http://schemas.microsoft.com/office/powerpoint/2010/main" val="18889655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44</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5570756"/>
          </a:xfrm>
          <a:prstGeom prst="rect">
            <a:avLst/>
          </a:prstGeom>
          <a:noFill/>
        </p:spPr>
        <p:txBody>
          <a:bodyPr wrap="square" rtlCol="0">
            <a:spAutoFit/>
          </a:bodyPr>
          <a:lstStyle/>
          <a:p>
            <a:pPr algn="just"/>
            <a:r>
              <a:rPr lang="it-IT" sz="1600" dirty="0"/>
              <a:t>Inoltre, riscontrata la legittimazione passiva del Ministero dell’Istruzione, stante la previsione di cui agli artt. 28 Cost. e 61 della L. 312/1980, lo stesso Tribunale ne ha ritenuto la responsabilità di natura extracontrattuale sulla base dell’assunto che una responsabilità contrattuale ex art. 1218 c.c. è stata, infatti, riconosciuta dalla giurisprudenza limitatamente alle ipotesi di autolesioni procurate dall’allievo a sé stesso, atteso che non può ritenersi fatto illecito, obiettivamente antigiuridico, la condotta dell’allievo che procuri danno, non già ad un terzo, ma a sé stesso.</a:t>
            </a:r>
          </a:p>
          <a:p>
            <a:pPr algn="just"/>
            <a:r>
              <a:rPr lang="it-IT" sz="1600" dirty="0"/>
              <a:t>Al contrario, l’art. 2048, comma 2, c.c. si riferisce espressamente al danno cagionato dal fatto illecito dell’allievo, presupponendo quindi un fatto obiettivamente antigiuridico, lesivo di un terzo (Cass. civ. Sez. Unite, n. 9346/2002). Pertanto, si legge in sentenza, ai sensi di tale norma, gli insegnanti rispondono del fatto illecito dei loro allievi per il tempo in cui questi ultimi sono sotto la loro sorveglianza, salvo che provino di non aver potuto impedire il fatto.</a:t>
            </a:r>
          </a:p>
          <a:p>
            <a:pPr algn="just"/>
            <a:r>
              <a:rPr lang="it-IT" sz="1600" u="sng" dirty="0"/>
              <a:t>Per andare esenti da responsabilità, in pratica, è necessario superare la presunzione di responsabilità e dimostrare “di non essere stato in grado di spiegare un intervento correttivo o repressivo dopo l’inizio della serie causale sfociante nella produzione del danno, e di aver adottato, in via preventiva, tutte le misure disciplinari o organizzative idonee ad evitare il sorgere di una situazione di pericolo favorevole al determinarsi di quella serie, commisurate all’età ed al grado di maturazione raggiunto dagli allievi in relazione alle circostanze del caso concreto, dovendo la sorveglianza dei minori essere tanto più efficace e continuativa in quanto si tratti di fanciulli in tenera età” (Cass. n. 9337/2016).</a:t>
            </a:r>
          </a:p>
          <a:p>
            <a:pPr algn="just"/>
            <a:r>
              <a:rPr lang="it-IT" sz="1600" u="sng" dirty="0"/>
              <a:t>Il Tribunale ha precisato, altresì, che anche la presenza di una sola doglianza in ordine alle violenze tra compagni avrebbe comunque imposto “un obbligo di stringente sorveglianza da parte degli insegnanti, allo scopo di adottare tutte le misure idonee a prevenire simili condotte, anche alla luce della giovane età degli studenti coinvolti (alunni di terza media)”.</a:t>
            </a:r>
          </a:p>
          <a:p>
            <a:pPr algn="just"/>
            <a:r>
              <a:rPr lang="it-IT" sz="1600" dirty="0"/>
              <a:t>Secondo il Tribunale l’art. 2048 c.c. “pone una presunzione di responsabilità a carico dell’insegnante per il fatto illecito dell’allievo, collegata all’obbligo di sorveglianza scaturente dall’affidamento. </a:t>
            </a:r>
            <a:r>
              <a:rPr lang="it-IT" sz="1600" u="sng" dirty="0"/>
              <a:t>La prova liberatoria non si esaurisce nella dimostrazione di non aver potuto impedire il fatto, ma si estende alla dimostrazione di aver adottato in via preventiva, le misure organizzative idonee ad evitarlo” (Cass. n. 916/1999).</a:t>
            </a:r>
          </a:p>
        </p:txBody>
      </p:sp>
    </p:spTree>
    <p:extLst>
      <p:ext uri="{BB962C8B-B14F-4D97-AF65-F5344CB8AC3E}">
        <p14:creationId xmlns:p14="http://schemas.microsoft.com/office/powerpoint/2010/main" val="24191495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45</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5755422"/>
          </a:xfrm>
          <a:prstGeom prst="rect">
            <a:avLst/>
          </a:prstGeom>
          <a:noFill/>
        </p:spPr>
        <p:txBody>
          <a:bodyPr wrap="square" rtlCol="0">
            <a:spAutoFit/>
          </a:bodyPr>
          <a:lstStyle/>
          <a:p>
            <a:pPr algn="ctr"/>
            <a:r>
              <a:rPr lang="it-IT" sz="1600" b="1" dirty="0"/>
              <a:t>La responsabilità degli insegnanti nelle scuole private</a:t>
            </a:r>
          </a:p>
          <a:p>
            <a:pPr algn="ctr"/>
            <a:endParaRPr lang="it-IT" sz="1600" b="1" u="sng" dirty="0"/>
          </a:p>
          <a:p>
            <a:pPr algn="just"/>
            <a:r>
              <a:rPr lang="it-IT" sz="1600" dirty="0"/>
              <a:t>Nella scuola privata la prevalente dottrina ritiene che sussiste invece la responsabilità indiretta dell’Istituto scolastico con il quale l’insegnante intrattiene il rapporto di lavoro, responsabilità che trae fondamento dalla rigorosa previsione dell’art. 2049 del c.c.. Il citato articolo, rubricato </a:t>
            </a:r>
            <a:r>
              <a:rPr lang="it-IT" sz="1600" i="1" dirty="0"/>
              <a:t>«Responsabilità dei padroni e dei committenti» </a:t>
            </a:r>
            <a:r>
              <a:rPr lang="it-IT" sz="1600" dirty="0"/>
              <a:t>recita: </a:t>
            </a:r>
            <a:r>
              <a:rPr lang="it-IT" sz="1600" i="1" dirty="0"/>
              <a:t>«I padroni ed i committenti sono responsabili per i danni arrecati dal fatto illecito dei loro domestici e commessi nell’esercizio delle incombenze a cui sono adibiti». </a:t>
            </a:r>
          </a:p>
          <a:p>
            <a:pPr algn="just"/>
            <a:r>
              <a:rPr lang="it-IT" sz="1600" dirty="0"/>
              <a:t>La norma si applica se esiste un rapporto che attribuisce il potere discrezionale e decisionale a padroni e committenti, di cui è tipico quello di lavoro subordinato, quale, per l’appunto, quello che intercorre fra l’istituto scolastico privato ed il docente. </a:t>
            </a:r>
          </a:p>
          <a:p>
            <a:pPr algn="just"/>
            <a:r>
              <a:rPr lang="it-IT" sz="1600" dirty="0"/>
              <a:t>E’ necessario, cioè, che lo svolgimento dell’attività costituisca l’occasione che ha generato l’illecito (c.d. nesso di occasionalità necessaria).</a:t>
            </a:r>
          </a:p>
          <a:p>
            <a:pPr algn="just"/>
            <a:r>
              <a:rPr lang="it-IT" sz="1600" dirty="0"/>
              <a:t>Il danneggiato (studente) non ha l’onere di provare il dolo o la colpa del danneggiante (insegnante) mentre rimane, ovviamente, l’onere di dimostrare gli altri elementi costitutivi dell’illecito. </a:t>
            </a:r>
          </a:p>
          <a:p>
            <a:pPr algn="just"/>
            <a:r>
              <a:rPr lang="it-IT" sz="1600" dirty="0"/>
              <a:t>Secondo il dettato della norma, invece, padroni e committenti non hanno la possibilità di fornire la prova contraria. Tuttavia, la giurisprudenza ammette la dimostrazione del caso fortuito a loro discolpa. </a:t>
            </a:r>
          </a:p>
          <a:p>
            <a:pPr algn="just"/>
            <a:endParaRPr lang="it-IT" sz="1600" dirty="0"/>
          </a:p>
          <a:p>
            <a:pPr algn="just"/>
            <a:r>
              <a:rPr lang="it-IT" sz="1600" dirty="0"/>
              <a:t>In passato si riteneva che la colpa di padroni e committenti derivasse da una loro negligenza nella scelta dei sottoposti (c.d. </a:t>
            </a:r>
            <a:r>
              <a:rPr lang="it-IT" sz="1600" i="1" dirty="0"/>
              <a:t>culpa in eligendo</a:t>
            </a:r>
            <a:r>
              <a:rPr lang="it-IT" sz="1600" dirty="0"/>
              <a:t>) o nella loro sorveglianza (c.d. </a:t>
            </a:r>
            <a:r>
              <a:rPr lang="it-IT" sz="1600" i="1" dirty="0"/>
              <a:t>culpa in </a:t>
            </a:r>
            <a:r>
              <a:rPr lang="it-IT" sz="1600" i="1" dirty="0" err="1"/>
              <a:t>vigiliando</a:t>
            </a:r>
            <a:r>
              <a:rPr lang="it-IT" sz="1600" dirty="0"/>
              <a:t>). Le teorie più recenti, invece, la riconducono al principio </a:t>
            </a:r>
            <a:r>
              <a:rPr lang="it-IT" sz="1600" i="1" dirty="0" err="1"/>
              <a:t>cuius</a:t>
            </a:r>
            <a:r>
              <a:rPr lang="it-IT" sz="1600" i="1" dirty="0"/>
              <a:t> </a:t>
            </a:r>
            <a:r>
              <a:rPr lang="it-IT" sz="1600" i="1" dirty="0" err="1"/>
              <a:t>commoda</a:t>
            </a:r>
            <a:r>
              <a:rPr lang="it-IT" sz="1600" i="1" dirty="0"/>
              <a:t> et eius </a:t>
            </a:r>
            <a:r>
              <a:rPr lang="it-IT" sz="1600" i="1" dirty="0" err="1"/>
              <a:t>incommoda</a:t>
            </a:r>
            <a:r>
              <a:rPr lang="it-IT" sz="1600" dirty="0"/>
              <a:t>: chi ha il beneficio dell'opera dei sottoposti ne sopporta anche i rischi.</a:t>
            </a:r>
          </a:p>
          <a:p>
            <a:r>
              <a:rPr lang="it-IT" sz="1600" dirty="0"/>
              <a:t>Nessuna sostituzione quindi, ma una chiamata di corresponsabilità tra due soggetti, scuola e insegnante anche se anche in questo caso i genitori dell’alunno danneggiato citeranno in giudizio verosimilmente l’istituto scolastico.</a:t>
            </a:r>
          </a:p>
          <a:p>
            <a:r>
              <a:rPr lang="it-IT" sz="1600" dirty="0"/>
              <a:t>Dunque, nel caso di Scuola Privata, la responsabilità è sempre da ricondurre all’Istituto in virtù del duplice rapporto contrattuale che lega l’Istituto allo studente/allievo da un lato e all’insegnate dall’altro indipendentemente dalle modalità del sinistro. </a:t>
            </a:r>
          </a:p>
          <a:p>
            <a:r>
              <a:rPr lang="it-IT" sz="1600" dirty="0"/>
              <a:t>Da quanto affermato discende l’inapplicabilità dell’art. 61 della L. 312/1980 ai docenti in servizio presso istituti scolastici privati; difatti la citata legge costituisce una specifica disciplina per gli insegnanti statali. </a:t>
            </a:r>
          </a:p>
        </p:txBody>
      </p:sp>
    </p:spTree>
    <p:extLst>
      <p:ext uri="{BB962C8B-B14F-4D97-AF65-F5344CB8AC3E}">
        <p14:creationId xmlns:p14="http://schemas.microsoft.com/office/powerpoint/2010/main" val="23038039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46</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6001643"/>
          </a:xfrm>
          <a:prstGeom prst="rect">
            <a:avLst/>
          </a:prstGeom>
          <a:noFill/>
        </p:spPr>
        <p:txBody>
          <a:bodyPr wrap="square" rtlCol="0">
            <a:spAutoFit/>
          </a:bodyPr>
          <a:lstStyle/>
          <a:p>
            <a:pPr algn="ctr"/>
            <a:r>
              <a:rPr lang="it-IT" sz="1600" b="1" dirty="0"/>
              <a:t>La responsabilità dei collaboratori scolastici</a:t>
            </a:r>
          </a:p>
          <a:p>
            <a:pPr algn="just"/>
            <a:r>
              <a:rPr lang="it-IT" sz="1600" dirty="0"/>
              <a:t>Il collaboratore scolastico non si può rifiutare di effettuare la vigilanza su richiesta del docente, come disposto dal Profilo Professionale (CCNL 24.7.2003). </a:t>
            </a:r>
          </a:p>
          <a:p>
            <a:pPr algn="just"/>
            <a:r>
              <a:rPr lang="it-IT" sz="1600" dirty="0"/>
              <a:t>Il collaboratore scolastico didattico è responsabile per i danni subiti dagli studenti a causa della sua omessa vigilanza, solo se aveva precedentemente ricevuto l’affidamento dei medesimi. </a:t>
            </a:r>
          </a:p>
          <a:p>
            <a:pPr algn="just"/>
            <a:r>
              <a:rPr lang="it-IT" sz="1600" dirty="0"/>
              <a:t>I collaboratori scolastici hanno il compito di cooperare con il personale docente per assicurare, durante le attività didattiche, la sorveglianza nei corridoi e nei servizi igienici.  </a:t>
            </a:r>
          </a:p>
          <a:p>
            <a:pPr algn="just"/>
            <a:r>
              <a:rPr lang="it-IT" sz="1600" dirty="0"/>
              <a:t>Al termine delle attività didattiche, il personale docente si accerta che le aule vengano lasciate in ordine invitando gli alunni ad esercitare un maggiore controllo affinché non dimentichino oggetti personali, materiale scolastico, libri, ecc.. Per ragioni di sicurezza e di vigilanza, gli alunni non devono sostare nei corridoi.</a:t>
            </a:r>
          </a:p>
          <a:p>
            <a:pPr algn="just"/>
            <a:r>
              <a:rPr lang="it-IT" sz="1600" dirty="0"/>
              <a:t>Il citato CCNL Comparto Scuola del 29 novembre 2007 stabilisce che i collaboratori scolastici, hanno </a:t>
            </a:r>
            <a:r>
              <a:rPr lang="it-IT" sz="1600" i="1" dirty="0"/>
              <a:t>“compiti d’accoglienza e di sorveglianza” </a:t>
            </a:r>
            <a:r>
              <a:rPr lang="it-IT" sz="1600" dirty="0"/>
              <a:t>nei confronti degli alunni nei periodi immediatamente antecedenti e successivi all’orario delle attività didattiche. Durante le operazioni di ingresso, un collaboratore scolastico, posizionato in prossimità dell’accesso all’edificio, è tenuto a prestare la dovuta vigilanza sugli alunni.</a:t>
            </a:r>
          </a:p>
          <a:p>
            <a:pPr algn="just"/>
            <a:r>
              <a:rPr lang="it-IT" sz="1600" dirty="0"/>
              <a:t>Gli altri collaboratori scolastici, eventualmente in servizio nel turno vigileranno il passaggio degli alunni nei corridoi fino all’entrata degli stessi nelle aule. (CCNL 29/11/07 Tabella A Profili di area del personale ATA area A).</a:t>
            </a:r>
          </a:p>
          <a:p>
            <a:pPr algn="just"/>
            <a:r>
              <a:rPr lang="it-IT" sz="1600" dirty="0"/>
              <a:t>I collaboratori scolastici, per favorire nelle classi il cambio di turno degli insegnanti e per intervenire in caso di eventuali necessità (per es. per esigenze urgenti dei docenti, per interventi di Antincendio e/o di Primo Soccorso), sono tenuti a presidiare costantemente la propria postazione di lavoro, senza allontanarsi, se non per chiamata degli Uffici della Scuola o per esigenze impellenti.</a:t>
            </a:r>
          </a:p>
          <a:p>
            <a:pPr algn="just"/>
            <a:r>
              <a:rPr lang="it-IT" sz="1600" dirty="0"/>
              <a:t>I collaboratori scolastici, all’inizio delle attività antimeridiane o pomeridiane o ai cambi di turno dei docenti, devono accertarsi di eventuali ritardi o di assenze degli insegnanti nelle classi.</a:t>
            </a:r>
          </a:p>
          <a:p>
            <a:pPr algn="just"/>
            <a:r>
              <a:rPr lang="it-IT" sz="1600" dirty="0"/>
              <a:t>In caso di ritardo o di assenza dei docenti, non tempestivamente annunciati dagli stessi, i collaboratori scolastici sono tenuti a vigilare sugli alunni dandone, allo stesso tempo, avviso al Dirigente scolastico o al responsabile di plesso che provvederà ad informare gli uffici di segreteria.</a:t>
            </a:r>
          </a:p>
        </p:txBody>
      </p:sp>
    </p:spTree>
    <p:extLst>
      <p:ext uri="{BB962C8B-B14F-4D97-AF65-F5344CB8AC3E}">
        <p14:creationId xmlns:p14="http://schemas.microsoft.com/office/powerpoint/2010/main" val="1313033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47</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6001643"/>
          </a:xfrm>
          <a:prstGeom prst="rect">
            <a:avLst/>
          </a:prstGeom>
          <a:noFill/>
        </p:spPr>
        <p:txBody>
          <a:bodyPr wrap="square" rtlCol="0">
            <a:spAutoFit/>
          </a:bodyPr>
          <a:lstStyle/>
          <a:p>
            <a:pPr algn="just"/>
            <a:r>
              <a:rPr lang="it-IT" sz="1600" dirty="0"/>
              <a:t>Al fine di </a:t>
            </a:r>
            <a:r>
              <a:rPr lang="it-IT" sz="1600" b="1" u="sng" dirty="0"/>
              <a:t>regolamentare l’ingresso degli alunni nell’edificio scolastico </a:t>
            </a:r>
            <a:r>
              <a:rPr lang="it-IT" sz="1600" dirty="0"/>
              <a:t>all’inizio di ogni turno di attività, antimeridiano o pomeridiano, si dispone che presso ciascun ingresso dell’edificio sia presente un collaboratore scolastico che presta la dovuta vigilanza degli alunni. </a:t>
            </a:r>
          </a:p>
          <a:p>
            <a:pPr algn="just"/>
            <a:r>
              <a:rPr lang="it-IT" sz="1600" dirty="0"/>
              <a:t>Gli altri collaboratori scolastici in servizio nel turno vigileranno il passaggio degli alunni nei rispettivi piani di servizio fino all’entrata degli stessi nelle proprie aule. </a:t>
            </a:r>
          </a:p>
          <a:p>
            <a:pPr algn="just"/>
            <a:endParaRPr lang="it-IT" sz="1600" dirty="0"/>
          </a:p>
          <a:p>
            <a:pPr algn="just"/>
            <a:r>
              <a:rPr lang="it-IT" sz="1600" dirty="0"/>
              <a:t>Al fine di </a:t>
            </a:r>
            <a:r>
              <a:rPr lang="it-IT" sz="1600" b="1" u="sng" dirty="0"/>
              <a:t>regolamentare l’uscita degli alunni nell’edificio scolastico </a:t>
            </a:r>
            <a:r>
              <a:rPr lang="it-IT" sz="1600" dirty="0"/>
              <a:t>al termine di ogni turno di attività, antimeridiano o pomeridiano, si dispone che presso ciascuna porta di uscita dall’edificio sia presente un collaboratore scolastico con il compito di prestare la dovuta vigilanza nel passaggio degli alunni. </a:t>
            </a:r>
          </a:p>
          <a:p>
            <a:pPr algn="just"/>
            <a:r>
              <a:rPr lang="it-IT" sz="1600" dirty="0"/>
              <a:t>Il collaboratore scolastico vigilerà e accompagnerà al pullman gli alunni diversamente abili che usufruiscono del servizio. </a:t>
            </a:r>
          </a:p>
          <a:p>
            <a:pPr algn="just"/>
            <a:r>
              <a:rPr lang="it-IT" sz="1600" dirty="0"/>
              <a:t>Per assicurare la vigilanza, gli insegnanti sono tenuti ad assistere gli alunni sino alla porta di uscita dell’edificio. </a:t>
            </a:r>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a:p>
            <a:pPr algn="just"/>
            <a:endParaRPr lang="it-IT" sz="1600" dirty="0"/>
          </a:p>
        </p:txBody>
      </p:sp>
    </p:spTree>
    <p:extLst>
      <p:ext uri="{BB962C8B-B14F-4D97-AF65-F5344CB8AC3E}">
        <p14:creationId xmlns:p14="http://schemas.microsoft.com/office/powerpoint/2010/main" val="34933189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65D7A907-8D9A-4B9B-B9CD-798EE8FE982B}"/>
              </a:ext>
            </a:extLst>
          </p:cNvPr>
          <p:cNvSpPr>
            <a:spLocks noGrp="1"/>
          </p:cNvSpPr>
          <p:nvPr>
            <p:ph type="ftr" sz="quarter" idx="11"/>
          </p:nvPr>
        </p:nvSpPr>
        <p:spPr/>
        <p:txBody>
          <a:bodyPr/>
          <a:lstStyle/>
          <a:p>
            <a:r>
              <a:rPr lang="it-IT" dirty="0"/>
              <a:t>48</a:t>
            </a:r>
          </a:p>
        </p:txBody>
      </p:sp>
      <p:sp>
        <p:nvSpPr>
          <p:cNvPr id="3" name="CasellaDiTesto 2">
            <a:extLst>
              <a:ext uri="{FF2B5EF4-FFF2-40B4-BE49-F238E27FC236}">
                <a16:creationId xmlns:a16="http://schemas.microsoft.com/office/drawing/2014/main" id="{1F95E60B-7D41-406F-8A51-37E827F1C75E}"/>
              </a:ext>
            </a:extLst>
          </p:cNvPr>
          <p:cNvSpPr txBox="1"/>
          <p:nvPr/>
        </p:nvSpPr>
        <p:spPr>
          <a:xfrm>
            <a:off x="318977" y="276447"/>
            <a:ext cx="11568223" cy="701731"/>
          </a:xfrm>
          <a:prstGeom prst="rect">
            <a:avLst/>
          </a:prstGeom>
          <a:noFill/>
        </p:spPr>
        <p:txBody>
          <a:bodyPr wrap="square" rtlCol="0">
            <a:spAutoFit/>
          </a:bodyPr>
          <a:lstStyle/>
          <a:p>
            <a:pPr lvl="0" algn="just" fontAlgn="base">
              <a:lnSpc>
                <a:spcPct val="120000"/>
              </a:lnSpc>
            </a:pPr>
            <a:endParaRPr lang="it-IT" b="1" dirty="0"/>
          </a:p>
          <a:p>
            <a:endParaRPr lang="it-IT" dirty="0"/>
          </a:p>
        </p:txBody>
      </p:sp>
      <p:sp>
        <p:nvSpPr>
          <p:cNvPr id="5" name="CasellaDiTesto 4">
            <a:extLst>
              <a:ext uri="{FF2B5EF4-FFF2-40B4-BE49-F238E27FC236}">
                <a16:creationId xmlns:a16="http://schemas.microsoft.com/office/drawing/2014/main" id="{CC127B09-166A-4030-8B13-A0F781278ADA}"/>
              </a:ext>
            </a:extLst>
          </p:cNvPr>
          <p:cNvSpPr txBox="1"/>
          <p:nvPr/>
        </p:nvSpPr>
        <p:spPr>
          <a:xfrm>
            <a:off x="552893" y="1297172"/>
            <a:ext cx="11249247" cy="2585323"/>
          </a:xfrm>
          <a:prstGeom prst="rect">
            <a:avLst/>
          </a:prstGeom>
          <a:noFill/>
        </p:spPr>
        <p:txBody>
          <a:bodyPr wrap="square" rtlCol="0">
            <a:spAutoFit/>
          </a:bodyPr>
          <a:lstStyle/>
          <a:p>
            <a:pPr algn="ctr"/>
            <a:r>
              <a:rPr lang="it-IT" dirty="0"/>
              <a:t>Si ringrazia la Gilda Insegnanti </a:t>
            </a:r>
          </a:p>
          <a:p>
            <a:pPr algn="ctr"/>
            <a:endParaRPr lang="it-IT" dirty="0"/>
          </a:p>
          <a:p>
            <a:pPr algn="just"/>
            <a:r>
              <a:rPr lang="it-IT" dirty="0"/>
              <a:t>Nella persona del Coordinatore nazionale Gilda-</a:t>
            </a:r>
            <a:r>
              <a:rPr lang="it-IT" dirty="0" err="1"/>
              <a:t>Unams</a:t>
            </a:r>
            <a:r>
              <a:rPr lang="it-IT" dirty="0"/>
              <a:t>, </a:t>
            </a:r>
            <a:r>
              <a:rPr lang="it-IT" b="1" dirty="0"/>
              <a:t>RINO DI MEGLIO </a:t>
            </a:r>
            <a:r>
              <a:rPr lang="it-IT" dirty="0"/>
              <a:t>autore di una importante pubblicazione sull’argomento oggi trattato, edita da EDISES «La responsabilità civile e penale degli insegnanti».</a:t>
            </a:r>
          </a:p>
          <a:p>
            <a:pPr algn="just"/>
            <a:endParaRPr lang="it-IT" b="1" dirty="0"/>
          </a:p>
          <a:p>
            <a:pPr algn="just"/>
            <a:r>
              <a:rPr lang="it-IT" dirty="0"/>
              <a:t>La Responsabile nazionale Gilda per le relazioni sindacali con il Ministero, </a:t>
            </a:r>
            <a:r>
              <a:rPr lang="it-IT" b="1" dirty="0"/>
              <a:t>MARIA DOMENICA DI PATRE, </a:t>
            </a:r>
          </a:p>
          <a:p>
            <a:pPr algn="just"/>
            <a:endParaRPr lang="it-IT" b="1" dirty="0"/>
          </a:p>
          <a:p>
            <a:pPr algn="just"/>
            <a:r>
              <a:rPr lang="it-IT" dirty="0"/>
              <a:t>Il coordinatore regionale Gilda Sardegna, </a:t>
            </a:r>
            <a:r>
              <a:rPr lang="it-IT" b="1" dirty="0"/>
              <a:t>GIANFRANCO MELONI</a:t>
            </a:r>
          </a:p>
          <a:p>
            <a:endParaRPr lang="it-IT" dirty="0"/>
          </a:p>
        </p:txBody>
      </p:sp>
    </p:spTree>
    <p:extLst>
      <p:ext uri="{BB962C8B-B14F-4D97-AF65-F5344CB8AC3E}">
        <p14:creationId xmlns:p14="http://schemas.microsoft.com/office/powerpoint/2010/main" val="10134665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5" name="Connettore 1 4">
            <a:extLst>
              <a:ext uri="{FF2B5EF4-FFF2-40B4-BE49-F238E27FC236}">
                <a16:creationId xmlns:a16="http://schemas.microsoft.com/office/drawing/2014/main" id="{CB4C0094-8FB3-E343-A370-7936F976404B}"/>
              </a:ext>
            </a:extLst>
          </p:cNvPr>
          <p:cNvCxnSpPr/>
          <p:nvPr/>
        </p:nvCxnSpPr>
        <p:spPr>
          <a:xfrm>
            <a:off x="4954988" y="1778000"/>
            <a:ext cx="0" cy="5080000"/>
          </a:xfrm>
          <a:prstGeom prst="line">
            <a:avLst/>
          </a:prstGeom>
          <a:ln w="0">
            <a:solidFill>
              <a:srgbClr val="E89301"/>
            </a:solidFill>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124B03C5-315A-9C40-AE18-ACD1B818E96A}"/>
              </a:ext>
            </a:extLst>
          </p:cNvPr>
          <p:cNvSpPr txBox="1"/>
          <p:nvPr/>
        </p:nvSpPr>
        <p:spPr>
          <a:xfrm>
            <a:off x="5587999" y="1778000"/>
            <a:ext cx="5943597" cy="535531"/>
          </a:xfrm>
          <a:prstGeom prst="rect">
            <a:avLst/>
          </a:prstGeom>
          <a:noFill/>
        </p:spPr>
        <p:txBody>
          <a:bodyPr wrap="square" rtlCol="0">
            <a:spAutoFit/>
          </a:bodyPr>
          <a:lstStyle/>
          <a:p>
            <a:pPr>
              <a:lnSpc>
                <a:spcPct val="80000"/>
              </a:lnSpc>
            </a:pPr>
            <a:r>
              <a:rPr lang="it-IT" sz="3600" b="1" dirty="0">
                <a:solidFill>
                  <a:schemeClr val="tx1">
                    <a:lumMod val="75000"/>
                    <a:lumOff val="25000"/>
                  </a:schemeClr>
                </a:solidFill>
                <a:latin typeface="Raleway SemiBold" panose="020B0503030101060003" pitchFamily="34" charset="77"/>
              </a:rPr>
              <a:t>GRAZIE.</a:t>
            </a:r>
          </a:p>
        </p:txBody>
      </p:sp>
      <p:sp>
        <p:nvSpPr>
          <p:cNvPr id="6" name="CasellaDiTesto 5">
            <a:extLst>
              <a:ext uri="{FF2B5EF4-FFF2-40B4-BE49-F238E27FC236}">
                <a16:creationId xmlns:a16="http://schemas.microsoft.com/office/drawing/2014/main" id="{F98FC500-2780-E646-ABFA-58F59A247D42}"/>
              </a:ext>
            </a:extLst>
          </p:cNvPr>
          <p:cNvSpPr txBox="1"/>
          <p:nvPr/>
        </p:nvSpPr>
        <p:spPr>
          <a:xfrm>
            <a:off x="5449775" y="2714715"/>
            <a:ext cx="5943597" cy="2677656"/>
          </a:xfrm>
          <a:prstGeom prst="rect">
            <a:avLst/>
          </a:prstGeom>
          <a:noFill/>
        </p:spPr>
        <p:txBody>
          <a:bodyPr wrap="square" rtlCol="0">
            <a:spAutoFit/>
          </a:bodyPr>
          <a:lstStyle/>
          <a:p>
            <a:r>
              <a:rPr lang="it-IT" sz="2000" dirty="0">
                <a:solidFill>
                  <a:schemeClr val="tx1">
                    <a:lumMod val="75000"/>
                    <a:lumOff val="25000"/>
                  </a:schemeClr>
                </a:solidFill>
                <a:latin typeface="Raleway" panose="020B0503030101060003" pitchFamily="34" charset="77"/>
              </a:rPr>
              <a:t>E-mail</a:t>
            </a:r>
            <a:br>
              <a:rPr lang="it-IT" sz="2000" dirty="0">
                <a:solidFill>
                  <a:schemeClr val="tx1">
                    <a:lumMod val="75000"/>
                    <a:lumOff val="25000"/>
                  </a:schemeClr>
                </a:solidFill>
                <a:latin typeface="Raleway" panose="020B0503030101060003" pitchFamily="34" charset="77"/>
              </a:rPr>
            </a:br>
            <a:r>
              <a:rPr lang="it-IT" sz="2000" b="1" dirty="0">
                <a:solidFill>
                  <a:schemeClr val="tx1">
                    <a:lumMod val="75000"/>
                    <a:lumOff val="25000"/>
                  </a:schemeClr>
                </a:solidFill>
                <a:latin typeface="Raleway SemiBold" panose="020B0503030101060003" pitchFamily="34" charset="77"/>
              </a:rPr>
              <a:t>info@avvocatomichelebonetti.it</a:t>
            </a:r>
            <a:endParaRPr lang="it-IT" sz="3600" b="1" dirty="0">
              <a:solidFill>
                <a:schemeClr val="tx1">
                  <a:lumMod val="75000"/>
                  <a:lumOff val="25000"/>
                </a:schemeClr>
              </a:solidFill>
              <a:latin typeface="Raleway SemiBold" panose="020B0503030101060003" pitchFamily="34" charset="77"/>
            </a:endParaRPr>
          </a:p>
          <a:p>
            <a:endParaRPr lang="it-IT" sz="3600" b="1" dirty="0">
              <a:solidFill>
                <a:schemeClr val="tx1">
                  <a:lumMod val="75000"/>
                  <a:lumOff val="25000"/>
                </a:schemeClr>
              </a:solidFill>
              <a:latin typeface="Raleway SemiBold" panose="020B0503030101060003" pitchFamily="34" charset="77"/>
            </a:endParaRPr>
          </a:p>
          <a:p>
            <a:r>
              <a:rPr lang="it-IT" sz="2000" dirty="0" err="1">
                <a:solidFill>
                  <a:schemeClr val="tx1">
                    <a:lumMod val="75000"/>
                    <a:lumOff val="25000"/>
                  </a:schemeClr>
                </a:solidFill>
                <a:latin typeface="Raleway" panose="020B0503030101060003" pitchFamily="34" charset="77"/>
              </a:rPr>
              <a:t>Tel</a:t>
            </a:r>
            <a:r>
              <a:rPr lang="it-IT" sz="2000" dirty="0">
                <a:solidFill>
                  <a:schemeClr val="tx1">
                    <a:lumMod val="75000"/>
                    <a:lumOff val="25000"/>
                  </a:schemeClr>
                </a:solidFill>
                <a:latin typeface="Raleway" panose="020B0503030101060003" pitchFamily="34" charset="77"/>
              </a:rPr>
              <a:t>: </a:t>
            </a:r>
          </a:p>
          <a:p>
            <a:r>
              <a:rPr lang="it-IT" sz="3600" b="1" dirty="0">
                <a:solidFill>
                  <a:schemeClr val="tx1">
                    <a:lumMod val="75000"/>
                    <a:lumOff val="25000"/>
                  </a:schemeClr>
                </a:solidFill>
                <a:latin typeface="Raleway SemiBold" panose="020B0503030101060003" pitchFamily="34" charset="77"/>
              </a:rPr>
              <a:t>06.39749383</a:t>
            </a:r>
          </a:p>
          <a:p>
            <a:r>
              <a:rPr lang="it-IT" sz="3600" b="1" dirty="0">
                <a:solidFill>
                  <a:schemeClr val="tx1">
                    <a:lumMod val="75000"/>
                    <a:lumOff val="25000"/>
                  </a:schemeClr>
                </a:solidFill>
                <a:latin typeface="Raleway SemiBold" panose="020B0503030101060003" pitchFamily="34" charset="77"/>
              </a:rPr>
              <a:t>06.3728853</a:t>
            </a:r>
          </a:p>
        </p:txBody>
      </p:sp>
      <p:sp>
        <p:nvSpPr>
          <p:cNvPr id="2" name="Segnaposto piè di pagina 1">
            <a:extLst>
              <a:ext uri="{FF2B5EF4-FFF2-40B4-BE49-F238E27FC236}">
                <a16:creationId xmlns:a16="http://schemas.microsoft.com/office/drawing/2014/main" id="{F762F732-33AB-4872-83D6-4287B68032C1}"/>
              </a:ext>
            </a:extLst>
          </p:cNvPr>
          <p:cNvSpPr>
            <a:spLocks noGrp="1"/>
          </p:cNvSpPr>
          <p:nvPr>
            <p:ph type="ftr" sz="quarter" idx="11"/>
          </p:nvPr>
        </p:nvSpPr>
        <p:spPr/>
        <p:txBody>
          <a:bodyPr/>
          <a:lstStyle/>
          <a:p>
            <a:r>
              <a:rPr lang="it-IT" dirty="0"/>
              <a:t>49</a:t>
            </a:r>
          </a:p>
        </p:txBody>
      </p:sp>
    </p:spTree>
    <p:extLst>
      <p:ext uri="{BB962C8B-B14F-4D97-AF65-F5344CB8AC3E}">
        <p14:creationId xmlns:p14="http://schemas.microsoft.com/office/powerpoint/2010/main" val="312852890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1511</TotalTime>
  <Words>16316</Words>
  <Application>Microsoft Office PowerPoint</Application>
  <PresentationFormat>Widescreen</PresentationFormat>
  <Paragraphs>370</Paragraphs>
  <Slides>49</Slides>
  <Notes>1</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49</vt:i4>
      </vt:variant>
    </vt:vector>
  </HeadingPairs>
  <TitlesOfParts>
    <vt:vector size="56" baseType="lpstr">
      <vt:lpstr>Arial</vt:lpstr>
      <vt:lpstr>Calibri</vt:lpstr>
      <vt:lpstr>Calibri Light</vt:lpstr>
      <vt:lpstr>Candara Light</vt:lpstr>
      <vt:lpstr>Raleway</vt:lpstr>
      <vt:lpstr>Raleway SemiBold</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Microsoft Office User</dc:creator>
  <cp:lastModifiedBy>HP</cp:lastModifiedBy>
  <cp:revision>228</cp:revision>
  <cp:lastPrinted>2023-09-21T12:25:23Z</cp:lastPrinted>
  <dcterms:created xsi:type="dcterms:W3CDTF">2020-11-25T12:22:14Z</dcterms:created>
  <dcterms:modified xsi:type="dcterms:W3CDTF">2023-09-21T12:26:51Z</dcterms:modified>
</cp:coreProperties>
</file>